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commentAuthors.xml" ContentType="application/vnd.openxmlformats-officedocument.presentationml.commentAuthors+xml"/>
  <Override PartName="/ppt/charts/colors8.xml" ContentType="application/vnd.ms-office.chartcolorstyle+xml"/>
  <Override PartName="/ppt/notesMasters/notesMaster1.xml" ContentType="application/vnd.openxmlformats-officedocument.presentationml.notesMaster+xml"/>
  <Override PartName="/ppt/charts/style8.xml" ContentType="application/vnd.ms-office.chartstyle+xml"/>
  <Override PartName="/ppt/charts/style6.xml" ContentType="application/vnd.ms-office.chartstyle+xml"/>
  <Override PartName="/ppt/charts/colors7.xml" ContentType="application/vnd.ms-office.chartcolor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8.xml" ContentType="application/vnd.openxmlformats-officedocument.drawingml.chart+xml"/>
  <Override PartName="/ppt/charts/style1.xml" ContentType="application/vnd.ms-office.chartstyle+xml"/>
  <Override PartName="/ppt/charts/chart2.xml" ContentType="application/vnd.openxmlformats-officedocument.drawingml.chart+xml"/>
  <Override PartName="/ppt/charts/colors1.xml" ContentType="application/vnd.ms-office.chartcolorstyle+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4.xml" ContentType="application/vnd.ms-office.chartcolorstyle+xml"/>
  <Override PartName="/ppt/charts/chart5.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style4.xml" ContentType="application/vnd.ms-office.chartstyle+xml"/>
  <Override PartName="/ppt/charts/style3.xml" ContentType="application/vnd.ms-office.chartstyle+xml"/>
  <Override PartName="/ppt/charts/chart3.xml" ContentType="application/vnd.openxmlformats-officedocument.drawingml.chart+xml"/>
  <Override PartName="/ppt/charts/colors3.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71" r:id="rId3"/>
    <p:sldId id="662" r:id="rId4"/>
    <p:sldId id="666" r:id="rId5"/>
    <p:sldId id="669" r:id="rId6"/>
    <p:sldId id="671" r:id="rId7"/>
    <p:sldId id="670" r:id="rId8"/>
    <p:sldId id="672" r:id="rId9"/>
    <p:sldId id="667" r:id="rId10"/>
    <p:sldId id="673" r:id="rId11"/>
    <p:sldId id="668" r:id="rId12"/>
    <p:sldId id="677" r:id="rId13"/>
    <p:sldId id="674" r:id="rId14"/>
    <p:sldId id="675" r:id="rId15"/>
    <p:sldId id="67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 Terpstra" initials="TT" lastIdx="1" clrIdx="0">
    <p:extLst>
      <p:ext uri="{19B8F6BF-5375-455C-9EA6-DF929625EA0E}">
        <p15:presenceInfo xmlns:p15="http://schemas.microsoft.com/office/powerpoint/2012/main" userId="S-1-5-21-2460750629-677076624-3224607421-53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terp0001\CloudStation\Delta%20Academy\Projecten\RAAK%20BPiKA\WP3%20City%20Climate%20Scan\Belevingsonderzoek\Resultaten\Resultaten_belevingsonderzoek_11%20maart%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erp0001\CloudStation\Delta%20Academy\Projecten\RAAK%20BPiKA\WP3%20City%20Climate%20Scan\Belevingsonderzoek\Resultaten\Resultaten_belevingsonderzoek_11%20maart%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erp0001\CloudStation\Delta%20Academy\Projecten\RAAK%20BPiKA\WP3%20City%20Climate%20Scan\Belevingsonderzoek\Resultaten\Resultaten_belevingsonderzoek_11%20maart%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erp0001\CloudStation\Delta%20Academy\Projecten\RAAK%20BPiKA\WP3%20City%20Climate%20Scan\Belevingsonderzoek\Resultaten\Resultaten_belevingsonderzoek_11%20maart%20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erp0001\CloudStation\Delta%20Academy\Projecten\RAAK%20BPiKA\WP3%20City%20Climate%20Scan\Belevingsonderzoek\Resultaten\Resultaten_belevingsonderzoek_11%20maart%20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erp0001\CloudStation\Delta%20Academy\Projecten\RAAK%20BPiKA\WP3%20City%20Climate%20Scan\Belevingsonderzoek\Resultaten\Resultaten_belevingsonderzoek_11%20maart%202020.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nl-NL"/>
              <a:t>Verloop van de respons (cumulatief)</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nl-NL"/>
        </a:p>
      </c:txPr>
    </c:title>
    <c:autoTitleDeleted val="0"/>
    <c:plotArea>
      <c:layout>
        <c:manualLayout>
          <c:layoutTarget val="inner"/>
          <c:xMode val="edge"/>
          <c:yMode val="edge"/>
          <c:x val="7.3058171300016073E-2"/>
          <c:y val="0.21369519509045951"/>
          <c:w val="0.86367652257753491"/>
          <c:h val="0.65655673061729414"/>
        </c:manualLayout>
      </c:layout>
      <c:lineChart>
        <c:grouping val="standard"/>
        <c:varyColors val="0"/>
        <c:ser>
          <c:idx val="0"/>
          <c:order val="0"/>
          <c:spPr>
            <a:ln w="22225" cap="rnd">
              <a:solidFill>
                <a:srgbClr val="FFFF00"/>
              </a:solidFill>
            </a:ln>
            <a:effectLst>
              <a:glow rad="139700">
                <a:schemeClr val="accent1">
                  <a:satMod val="175000"/>
                  <a:alpha val="14000"/>
                </a:schemeClr>
              </a:glow>
            </a:effectLst>
          </c:spPr>
          <c:marker>
            <c:symbol val="none"/>
          </c:marker>
          <c:cat>
            <c:numRef>
              <c:f>Sheet1!$A$1:$A$104</c:f>
              <c:numCache>
                <c:formatCode>m/d/yyyy</c:formatCode>
                <c:ptCount val="104"/>
                <c:pt idx="0">
                  <c:v>43795</c:v>
                </c:pt>
                <c:pt idx="1">
                  <c:v>43796</c:v>
                </c:pt>
                <c:pt idx="2">
                  <c:v>43796</c:v>
                </c:pt>
                <c:pt idx="3">
                  <c:v>43796</c:v>
                </c:pt>
                <c:pt idx="4">
                  <c:v>43796</c:v>
                </c:pt>
                <c:pt idx="5">
                  <c:v>43796</c:v>
                </c:pt>
                <c:pt idx="6">
                  <c:v>43796</c:v>
                </c:pt>
                <c:pt idx="7">
                  <c:v>43796</c:v>
                </c:pt>
                <c:pt idx="8">
                  <c:v>43796</c:v>
                </c:pt>
                <c:pt idx="9">
                  <c:v>43796</c:v>
                </c:pt>
                <c:pt idx="10">
                  <c:v>43796</c:v>
                </c:pt>
                <c:pt idx="11">
                  <c:v>43796</c:v>
                </c:pt>
                <c:pt idx="12">
                  <c:v>43796</c:v>
                </c:pt>
                <c:pt idx="13">
                  <c:v>43796</c:v>
                </c:pt>
                <c:pt idx="14">
                  <c:v>43796</c:v>
                </c:pt>
                <c:pt idx="15">
                  <c:v>43796</c:v>
                </c:pt>
                <c:pt idx="16">
                  <c:v>43796</c:v>
                </c:pt>
                <c:pt idx="17">
                  <c:v>43796</c:v>
                </c:pt>
                <c:pt idx="18">
                  <c:v>43796</c:v>
                </c:pt>
                <c:pt idx="19">
                  <c:v>43796</c:v>
                </c:pt>
                <c:pt idx="20">
                  <c:v>43796</c:v>
                </c:pt>
                <c:pt idx="21">
                  <c:v>43796</c:v>
                </c:pt>
                <c:pt idx="22">
                  <c:v>43796</c:v>
                </c:pt>
                <c:pt idx="23">
                  <c:v>43797</c:v>
                </c:pt>
                <c:pt idx="24">
                  <c:v>43797</c:v>
                </c:pt>
                <c:pt idx="25">
                  <c:v>43797</c:v>
                </c:pt>
                <c:pt idx="26">
                  <c:v>43797</c:v>
                </c:pt>
                <c:pt idx="27">
                  <c:v>43797</c:v>
                </c:pt>
                <c:pt idx="28">
                  <c:v>43797</c:v>
                </c:pt>
                <c:pt idx="29">
                  <c:v>43800</c:v>
                </c:pt>
                <c:pt idx="30">
                  <c:v>43800</c:v>
                </c:pt>
                <c:pt idx="31">
                  <c:v>43800</c:v>
                </c:pt>
                <c:pt idx="32">
                  <c:v>43801</c:v>
                </c:pt>
                <c:pt idx="33">
                  <c:v>43802</c:v>
                </c:pt>
                <c:pt idx="34">
                  <c:v>43802</c:v>
                </c:pt>
                <c:pt idx="35">
                  <c:v>43802</c:v>
                </c:pt>
                <c:pt idx="36">
                  <c:v>43802</c:v>
                </c:pt>
                <c:pt idx="37">
                  <c:v>43802</c:v>
                </c:pt>
                <c:pt idx="38">
                  <c:v>43802</c:v>
                </c:pt>
                <c:pt idx="39">
                  <c:v>43803</c:v>
                </c:pt>
                <c:pt idx="40">
                  <c:v>43803</c:v>
                </c:pt>
                <c:pt idx="41">
                  <c:v>43803</c:v>
                </c:pt>
                <c:pt idx="42">
                  <c:v>43803</c:v>
                </c:pt>
                <c:pt idx="43">
                  <c:v>43803</c:v>
                </c:pt>
                <c:pt idx="44">
                  <c:v>43803</c:v>
                </c:pt>
                <c:pt idx="45">
                  <c:v>43804</c:v>
                </c:pt>
                <c:pt idx="46">
                  <c:v>43804</c:v>
                </c:pt>
                <c:pt idx="47">
                  <c:v>43804</c:v>
                </c:pt>
                <c:pt idx="48">
                  <c:v>43807</c:v>
                </c:pt>
                <c:pt idx="49">
                  <c:v>43808</c:v>
                </c:pt>
                <c:pt idx="50">
                  <c:v>43808</c:v>
                </c:pt>
                <c:pt idx="51">
                  <c:v>43808</c:v>
                </c:pt>
                <c:pt idx="52">
                  <c:v>43809</c:v>
                </c:pt>
                <c:pt idx="53">
                  <c:v>43810</c:v>
                </c:pt>
                <c:pt idx="54">
                  <c:v>43811</c:v>
                </c:pt>
                <c:pt idx="55">
                  <c:v>43811</c:v>
                </c:pt>
                <c:pt idx="56">
                  <c:v>43812</c:v>
                </c:pt>
                <c:pt idx="57">
                  <c:v>43813</c:v>
                </c:pt>
                <c:pt idx="58">
                  <c:v>43815</c:v>
                </c:pt>
                <c:pt idx="59">
                  <c:v>43834</c:v>
                </c:pt>
                <c:pt idx="60">
                  <c:v>43845</c:v>
                </c:pt>
                <c:pt idx="61">
                  <c:v>43848</c:v>
                </c:pt>
                <c:pt idx="62">
                  <c:v>43879</c:v>
                </c:pt>
                <c:pt idx="63">
                  <c:v>43879</c:v>
                </c:pt>
                <c:pt idx="64">
                  <c:v>43879</c:v>
                </c:pt>
                <c:pt idx="65">
                  <c:v>43879</c:v>
                </c:pt>
                <c:pt idx="66">
                  <c:v>43879</c:v>
                </c:pt>
                <c:pt idx="67">
                  <c:v>43879</c:v>
                </c:pt>
                <c:pt idx="68">
                  <c:v>43879</c:v>
                </c:pt>
                <c:pt idx="69">
                  <c:v>43879</c:v>
                </c:pt>
                <c:pt idx="70">
                  <c:v>43880</c:v>
                </c:pt>
                <c:pt idx="71">
                  <c:v>43880</c:v>
                </c:pt>
                <c:pt idx="72">
                  <c:v>43880</c:v>
                </c:pt>
                <c:pt idx="73">
                  <c:v>43881</c:v>
                </c:pt>
                <c:pt idx="74">
                  <c:v>43881</c:v>
                </c:pt>
                <c:pt idx="75">
                  <c:v>43890</c:v>
                </c:pt>
                <c:pt idx="76">
                  <c:v>43890</c:v>
                </c:pt>
                <c:pt idx="77">
                  <c:v>43891</c:v>
                </c:pt>
                <c:pt idx="78">
                  <c:v>43893</c:v>
                </c:pt>
                <c:pt idx="79">
                  <c:v>43893</c:v>
                </c:pt>
                <c:pt idx="80">
                  <c:v>43893</c:v>
                </c:pt>
                <c:pt idx="81">
                  <c:v>43894</c:v>
                </c:pt>
                <c:pt idx="82">
                  <c:v>43894</c:v>
                </c:pt>
                <c:pt idx="83">
                  <c:v>43894</c:v>
                </c:pt>
                <c:pt idx="84">
                  <c:v>43895</c:v>
                </c:pt>
                <c:pt idx="85">
                  <c:v>43899</c:v>
                </c:pt>
                <c:pt idx="86">
                  <c:v>43901</c:v>
                </c:pt>
                <c:pt idx="87">
                  <c:v>43901</c:v>
                </c:pt>
                <c:pt idx="88">
                  <c:v>43901</c:v>
                </c:pt>
                <c:pt idx="89">
                  <c:v>43902</c:v>
                </c:pt>
                <c:pt idx="90">
                  <c:v>43902</c:v>
                </c:pt>
                <c:pt idx="91">
                  <c:v>43902</c:v>
                </c:pt>
                <c:pt idx="92">
                  <c:v>43902</c:v>
                </c:pt>
                <c:pt idx="93">
                  <c:v>43903</c:v>
                </c:pt>
                <c:pt idx="94">
                  <c:v>43903</c:v>
                </c:pt>
                <c:pt idx="95">
                  <c:v>43903</c:v>
                </c:pt>
                <c:pt idx="96">
                  <c:v>43903</c:v>
                </c:pt>
                <c:pt idx="97">
                  <c:v>43903</c:v>
                </c:pt>
                <c:pt idx="98">
                  <c:v>43903</c:v>
                </c:pt>
                <c:pt idx="99">
                  <c:v>43903</c:v>
                </c:pt>
                <c:pt idx="100">
                  <c:v>43903</c:v>
                </c:pt>
                <c:pt idx="101">
                  <c:v>43904</c:v>
                </c:pt>
                <c:pt idx="102">
                  <c:v>43904</c:v>
                </c:pt>
                <c:pt idx="103">
                  <c:v>43904</c:v>
                </c:pt>
              </c:numCache>
            </c:numRef>
          </c:cat>
          <c:val>
            <c:numRef>
              <c:f>Sheet1!$C$1:$C$104</c:f>
              <c:numCache>
                <c:formatCode>General</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numCache>
            </c:numRef>
          </c:val>
          <c:smooth val="0"/>
          <c:extLst>
            <c:ext xmlns:c16="http://schemas.microsoft.com/office/drawing/2014/chart" uri="{C3380CC4-5D6E-409C-BE32-E72D297353CC}">
              <c16:uniqueId val="{00000000-C30C-44BA-8781-ED42EF6DEB1B}"/>
            </c:ext>
          </c:extLst>
        </c:ser>
        <c:dLbls>
          <c:showLegendKey val="0"/>
          <c:showVal val="0"/>
          <c:showCatName val="0"/>
          <c:showSerName val="0"/>
          <c:showPercent val="0"/>
          <c:showBubbleSize val="0"/>
        </c:dLbls>
        <c:smooth val="0"/>
        <c:axId val="207344543"/>
        <c:axId val="200495583"/>
      </c:lineChart>
      <c:dateAx>
        <c:axId val="207344543"/>
        <c:scaling>
          <c:orientation val="minMax"/>
          <c:max val="43916"/>
        </c:scaling>
        <c:delete val="0"/>
        <c:axPos val="b"/>
        <c:numFmt formatCode="m/d/yyyy" sourceLinked="1"/>
        <c:majorTickMark val="cross"/>
        <c:minorTickMark val="cross"/>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nl-NL"/>
          </a:p>
        </c:txPr>
        <c:crossAx val="200495583"/>
        <c:crosses val="autoZero"/>
        <c:auto val="0"/>
        <c:lblOffset val="100"/>
        <c:baseTimeUnit val="days"/>
        <c:minorUnit val="1"/>
        <c:minorTimeUnit val="days"/>
      </c:dateAx>
      <c:valAx>
        <c:axId val="200495583"/>
        <c:scaling>
          <c:orientation val="minMax"/>
          <c:max val="120"/>
          <c:min val="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nl-NL"/>
          </a:p>
        </c:txPr>
        <c:crossAx val="207344543"/>
        <c:crossesAt val="43795"/>
        <c:crossBetween val="between"/>
        <c:majorUnit val="20"/>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r>
              <a:rPr lang="nl-NL" sz="1600" dirty="0"/>
              <a:t>Kwetsbaarheid en Zorgen</a:t>
            </a:r>
          </a:p>
        </c:rich>
      </c:tx>
      <c:layout>
        <c:manualLayout>
          <c:xMode val="edge"/>
          <c:yMode val="edge"/>
          <c:x val="0.36382545122673476"/>
          <c:y val="0.11119930453188194"/>
        </c:manualLayout>
      </c:layout>
      <c:overlay val="0"/>
      <c:spPr>
        <a:noFill/>
        <a:ln>
          <a:noFill/>
        </a:ln>
        <a:effectLst/>
      </c:spPr>
      <c:txPr>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endParaRPr lang="nl-NL"/>
        </a:p>
      </c:txPr>
    </c:title>
    <c:autoTitleDeleted val="0"/>
    <c:plotArea>
      <c:layout>
        <c:manualLayout>
          <c:layoutTarget val="inner"/>
          <c:xMode val="edge"/>
          <c:yMode val="edge"/>
          <c:x val="8.5049661640630311E-2"/>
          <c:y val="0.34815291034073487"/>
          <c:w val="0.89540753614182933"/>
          <c:h val="0.45849081187436591"/>
        </c:manualLayout>
      </c:layout>
      <c:barChart>
        <c:barDir val="col"/>
        <c:grouping val="clustered"/>
        <c:varyColors val="0"/>
        <c:ser>
          <c:idx val="0"/>
          <c:order val="0"/>
          <c:tx>
            <c:v>een probleem voor u persoonlijk / uw gezin?</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ResultatenNL!$E$25:$E$27</c:f>
              <c:strCache>
                <c:ptCount val="3"/>
                <c:pt idx="0">
                  <c:v>felle regenbuien</c:v>
                </c:pt>
                <c:pt idx="1">
                  <c:v>lange perioden van droogte</c:v>
                </c:pt>
                <c:pt idx="2">
                  <c:v>hittegolven</c:v>
                </c:pt>
              </c:strCache>
            </c:strRef>
          </c:cat>
          <c:val>
            <c:numRef>
              <c:f>ResultatenNL!$I$25:$I$27</c:f>
              <c:numCache>
                <c:formatCode>0.00</c:formatCode>
                <c:ptCount val="3"/>
                <c:pt idx="0">
                  <c:v>2.1888999999999998</c:v>
                </c:pt>
                <c:pt idx="1">
                  <c:v>2.3222</c:v>
                </c:pt>
                <c:pt idx="2">
                  <c:v>2.7888999999999999</c:v>
                </c:pt>
              </c:numCache>
            </c:numRef>
          </c:val>
          <c:extLst>
            <c:ext xmlns:c16="http://schemas.microsoft.com/office/drawing/2014/chart" uri="{C3380CC4-5D6E-409C-BE32-E72D297353CC}">
              <c16:uniqueId val="{00000000-0057-4882-9F26-AB71D87AE687}"/>
            </c:ext>
          </c:extLst>
        </c:ser>
        <c:ser>
          <c:idx val="3"/>
          <c:order val="1"/>
          <c:tx>
            <c:v>zorgen maken over de effecten van ...</c:v>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ResultatenNL!$E$25:$E$27</c:f>
              <c:strCache>
                <c:ptCount val="3"/>
                <c:pt idx="0">
                  <c:v>felle regenbuien</c:v>
                </c:pt>
                <c:pt idx="1">
                  <c:v>lange perioden van droogte</c:v>
                </c:pt>
                <c:pt idx="2">
                  <c:v>hittegolven</c:v>
                </c:pt>
              </c:strCache>
            </c:strRef>
          </c:cat>
          <c:val>
            <c:numRef>
              <c:f>ResultatenNL!$I$28:$I$30</c:f>
              <c:numCache>
                <c:formatCode>0.00</c:formatCode>
                <c:ptCount val="3"/>
                <c:pt idx="0">
                  <c:v>2.3889</c:v>
                </c:pt>
                <c:pt idx="1">
                  <c:v>2.7778</c:v>
                </c:pt>
                <c:pt idx="2">
                  <c:v>3.0110999999999999</c:v>
                </c:pt>
              </c:numCache>
            </c:numRef>
          </c:val>
          <c:extLst>
            <c:ext xmlns:c16="http://schemas.microsoft.com/office/drawing/2014/chart" uri="{C3380CC4-5D6E-409C-BE32-E72D297353CC}">
              <c16:uniqueId val="{00000001-0057-4882-9F26-AB71D87AE687}"/>
            </c:ext>
          </c:extLst>
        </c:ser>
        <c:dLbls>
          <c:dLblPos val="outEnd"/>
          <c:showLegendKey val="0"/>
          <c:showVal val="1"/>
          <c:showCatName val="0"/>
          <c:showSerName val="0"/>
          <c:showPercent val="0"/>
          <c:showBubbleSize val="0"/>
        </c:dLbls>
        <c:gapWidth val="164"/>
        <c:overlap val="-22"/>
        <c:axId val="535985791"/>
        <c:axId val="528313551"/>
      </c:barChart>
      <c:catAx>
        <c:axId val="53598579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528313551"/>
        <c:crosses val="autoZero"/>
        <c:auto val="1"/>
        <c:lblAlgn val="ctr"/>
        <c:lblOffset val="100"/>
        <c:noMultiLvlLbl val="0"/>
      </c:catAx>
      <c:valAx>
        <c:axId val="528313551"/>
        <c:scaling>
          <c:orientation val="minMax"/>
          <c:max val="5"/>
          <c:min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5985791"/>
        <c:crosses val="autoZero"/>
        <c:crossBetween val="between"/>
        <c:minorUnit val="1"/>
      </c:valAx>
      <c:spPr>
        <a:noFill/>
        <a:ln>
          <a:noFill/>
        </a:ln>
        <a:effectLst/>
      </c:spPr>
    </c:plotArea>
    <c:legend>
      <c:legendPos val="t"/>
      <c:layout>
        <c:manualLayout>
          <c:xMode val="edge"/>
          <c:yMode val="edge"/>
          <c:x val="0.16150926726021148"/>
          <c:y val="0.22747976334298797"/>
          <c:w val="0.69320727788188008"/>
          <c:h val="0.261891225982946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r>
              <a:rPr lang="nl-NL" sz="1600"/>
              <a:t>Ernst van gevolgen</a:t>
            </a:r>
          </a:p>
        </c:rich>
      </c:tx>
      <c:layout>
        <c:manualLayout>
          <c:xMode val="edge"/>
          <c:yMode val="edge"/>
          <c:x val="0.37748759672611826"/>
          <c:y val="8.8893368554705823E-2"/>
        </c:manualLayout>
      </c:layout>
      <c:overlay val="0"/>
      <c:spPr>
        <a:noFill/>
        <a:ln>
          <a:noFill/>
        </a:ln>
        <a:effectLst/>
      </c:spPr>
      <c:txPr>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endParaRPr lang="nl-NL"/>
        </a:p>
      </c:txPr>
    </c:title>
    <c:autoTitleDeleted val="0"/>
    <c:plotArea>
      <c:layout>
        <c:manualLayout>
          <c:layoutTarget val="inner"/>
          <c:xMode val="edge"/>
          <c:yMode val="edge"/>
          <c:x val="6.6501569477173464E-2"/>
          <c:y val="0.35746357658350286"/>
          <c:w val="0.91395557765320901"/>
          <c:h val="0.47176539850063398"/>
        </c:manualLayout>
      </c:layout>
      <c:barChart>
        <c:barDir val="col"/>
        <c:grouping val="clustered"/>
        <c:varyColors val="0"/>
        <c:ser>
          <c:idx val="0"/>
          <c:order val="0"/>
          <c:tx>
            <c:v>... van hevige neerslag op ...</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ResultatenNL!$E$20:$E$24</c:f>
              <c:strCache>
                <c:ptCount val="5"/>
                <c:pt idx="0">
                  <c:v>huizen</c:v>
                </c:pt>
                <c:pt idx="1">
                  <c:v>tuinen</c:v>
                </c:pt>
                <c:pt idx="2">
                  <c:v>straten</c:v>
                </c:pt>
                <c:pt idx="3">
                  <c:v>hinder/ongemakken</c:v>
                </c:pt>
                <c:pt idx="4">
                  <c:v>gezondheidsproblemen</c:v>
                </c:pt>
              </c:strCache>
            </c:strRef>
          </c:cat>
          <c:val>
            <c:numRef>
              <c:f>ResultatenNL!$I$10:$I$14</c:f>
              <c:numCache>
                <c:formatCode>0.00</c:formatCode>
                <c:ptCount val="5"/>
                <c:pt idx="0">
                  <c:v>2.1099000000000001</c:v>
                </c:pt>
                <c:pt idx="1">
                  <c:v>2.4396</c:v>
                </c:pt>
                <c:pt idx="2">
                  <c:v>2.6703000000000001</c:v>
                </c:pt>
                <c:pt idx="3">
                  <c:v>2.4176000000000002</c:v>
                </c:pt>
                <c:pt idx="4">
                  <c:v>1.8791</c:v>
                </c:pt>
              </c:numCache>
            </c:numRef>
          </c:val>
          <c:extLst>
            <c:ext xmlns:c16="http://schemas.microsoft.com/office/drawing/2014/chart" uri="{C3380CC4-5D6E-409C-BE32-E72D297353CC}">
              <c16:uniqueId val="{00000000-4313-4848-BCEF-A300EBECDB45}"/>
            </c:ext>
          </c:extLst>
        </c:ser>
        <c:ser>
          <c:idx val="1"/>
          <c:order val="1"/>
          <c:tx>
            <c:v>... van langdurige droogte op ...</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ResultatenNL!$E$20:$E$24</c:f>
              <c:strCache>
                <c:ptCount val="5"/>
                <c:pt idx="0">
                  <c:v>huizen</c:v>
                </c:pt>
                <c:pt idx="1">
                  <c:v>tuinen</c:v>
                </c:pt>
                <c:pt idx="2">
                  <c:v>straten</c:v>
                </c:pt>
                <c:pt idx="3">
                  <c:v>hinder/ongemakken</c:v>
                </c:pt>
                <c:pt idx="4">
                  <c:v>gezondheidsproblemen</c:v>
                </c:pt>
              </c:strCache>
            </c:strRef>
          </c:cat>
          <c:val>
            <c:numRef>
              <c:f>ResultatenNL!$I$15:$I$19</c:f>
              <c:numCache>
                <c:formatCode>0.00</c:formatCode>
                <c:ptCount val="5"/>
                <c:pt idx="0">
                  <c:v>2.1099000000000001</c:v>
                </c:pt>
                <c:pt idx="1">
                  <c:v>2.5385</c:v>
                </c:pt>
                <c:pt idx="2">
                  <c:v>2.4834999999999998</c:v>
                </c:pt>
                <c:pt idx="3">
                  <c:v>2.4176000000000002</c:v>
                </c:pt>
                <c:pt idx="4">
                  <c:v>2.3296999999999999</c:v>
                </c:pt>
              </c:numCache>
            </c:numRef>
          </c:val>
          <c:extLst>
            <c:ext xmlns:c16="http://schemas.microsoft.com/office/drawing/2014/chart" uri="{C3380CC4-5D6E-409C-BE32-E72D297353CC}">
              <c16:uniqueId val="{00000001-4313-4848-BCEF-A300EBECDB45}"/>
            </c:ext>
          </c:extLst>
        </c:ser>
        <c:ser>
          <c:idx val="2"/>
          <c:order val="2"/>
          <c:tx>
            <c:v>... van hittegolven op ...</c:v>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ResultatenNL!$E$20:$E$24</c:f>
              <c:strCache>
                <c:ptCount val="5"/>
                <c:pt idx="0">
                  <c:v>huizen</c:v>
                </c:pt>
                <c:pt idx="1">
                  <c:v>tuinen</c:v>
                </c:pt>
                <c:pt idx="2">
                  <c:v>straten</c:v>
                </c:pt>
                <c:pt idx="3">
                  <c:v>hinder/ongemakken</c:v>
                </c:pt>
                <c:pt idx="4">
                  <c:v>gezondheidsproblemen</c:v>
                </c:pt>
              </c:strCache>
            </c:strRef>
          </c:cat>
          <c:val>
            <c:numRef>
              <c:f>ResultatenNL!$I$20:$I$24</c:f>
              <c:numCache>
                <c:formatCode>0.00</c:formatCode>
                <c:ptCount val="5"/>
                <c:pt idx="0">
                  <c:v>2.6922999999999999</c:v>
                </c:pt>
                <c:pt idx="1">
                  <c:v>2.7252999999999998</c:v>
                </c:pt>
                <c:pt idx="2">
                  <c:v>2.8132000000000001</c:v>
                </c:pt>
                <c:pt idx="3">
                  <c:v>3.044</c:v>
                </c:pt>
                <c:pt idx="4">
                  <c:v>2.9670000000000001</c:v>
                </c:pt>
              </c:numCache>
            </c:numRef>
          </c:val>
          <c:extLst>
            <c:ext xmlns:c16="http://schemas.microsoft.com/office/drawing/2014/chart" uri="{C3380CC4-5D6E-409C-BE32-E72D297353CC}">
              <c16:uniqueId val="{00000002-4313-4848-BCEF-A300EBECDB45}"/>
            </c:ext>
          </c:extLst>
        </c:ser>
        <c:dLbls>
          <c:dLblPos val="outEnd"/>
          <c:showLegendKey val="0"/>
          <c:showVal val="1"/>
          <c:showCatName val="0"/>
          <c:showSerName val="0"/>
          <c:showPercent val="0"/>
          <c:showBubbleSize val="0"/>
        </c:dLbls>
        <c:gapWidth val="164"/>
        <c:overlap val="-22"/>
        <c:axId val="535985791"/>
        <c:axId val="528313551"/>
      </c:barChart>
      <c:catAx>
        <c:axId val="53598579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528313551"/>
        <c:crosses val="autoZero"/>
        <c:auto val="1"/>
        <c:lblAlgn val="ctr"/>
        <c:lblOffset val="100"/>
        <c:noMultiLvlLbl val="0"/>
      </c:catAx>
      <c:valAx>
        <c:axId val="528313551"/>
        <c:scaling>
          <c:orientation val="minMax"/>
          <c:max val="5"/>
          <c:min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5985791"/>
        <c:crosses val="autoZero"/>
        <c:crossBetween val="between"/>
        <c:minorUnit val="1"/>
      </c:valAx>
      <c:spPr>
        <a:noFill/>
        <a:ln>
          <a:noFill/>
        </a:ln>
        <a:effectLst/>
      </c:spPr>
    </c:plotArea>
    <c:legend>
      <c:legendPos val="t"/>
      <c:layout>
        <c:manualLayout>
          <c:xMode val="edge"/>
          <c:yMode val="edge"/>
          <c:x val="9.8526073574958462E-2"/>
          <c:y val="0.21215184013939226"/>
          <c:w val="0.85700185442294441"/>
          <c:h val="0.235184321916251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150" baseline="0">
                <a:solidFill>
                  <a:schemeClr val="tx1">
                    <a:lumMod val="50000"/>
                    <a:lumOff val="50000"/>
                  </a:schemeClr>
                </a:solidFill>
                <a:latin typeface="+mn-lt"/>
                <a:ea typeface="+mn-ea"/>
                <a:cs typeface="+mn-cs"/>
              </a:defRPr>
            </a:pPr>
            <a:r>
              <a:rPr lang="nl-NL" sz="1600" dirty="0"/>
              <a:t>Fysieke kwetsbaarheid</a:t>
            </a:r>
          </a:p>
        </c:rich>
      </c:tx>
      <c:overlay val="0"/>
      <c:spPr>
        <a:noFill/>
        <a:ln>
          <a:noFill/>
        </a:ln>
        <a:effectLst/>
      </c:spPr>
      <c:txPr>
        <a:bodyPr rot="0" spcFirstLastPara="1" vertOverflow="ellipsis" vert="horz" wrap="square" anchor="ctr" anchorCtr="1"/>
        <a:lstStyle/>
        <a:p>
          <a:pPr>
            <a:defRPr sz="1680" b="1" i="0" u="none" strike="noStrike" kern="1200" cap="all" spc="150" baseline="0">
              <a:solidFill>
                <a:schemeClr val="tx1">
                  <a:lumMod val="50000"/>
                  <a:lumOff val="50000"/>
                </a:schemeClr>
              </a:solidFill>
              <a:latin typeface="+mn-lt"/>
              <a:ea typeface="+mn-ea"/>
              <a:cs typeface="+mn-cs"/>
            </a:defRPr>
          </a:pPr>
          <a:endParaRPr lang="nl-NL"/>
        </a:p>
      </c:txPr>
    </c:title>
    <c:autoTitleDeleted val="0"/>
    <c:plotArea>
      <c:layout>
        <c:manualLayout>
          <c:layoutTarget val="inner"/>
          <c:xMode val="edge"/>
          <c:yMode val="edge"/>
          <c:x val="0.13067231381473071"/>
          <c:y val="0.42400715664373273"/>
          <c:w val="0.84978482239428021"/>
          <c:h val="0.40983988019522555"/>
        </c:manualLayout>
      </c:layout>
      <c:barChart>
        <c:barDir val="col"/>
        <c:grouping val="clustered"/>
        <c:varyColors val="0"/>
        <c:ser>
          <c:idx val="0"/>
          <c:order val="0"/>
          <c:tx>
            <c:strRef>
              <c:f>ResultatenNL!$B$50</c:f>
              <c:strCache>
                <c:ptCount val="1"/>
                <c:pt idx="0">
                  <c:v>In de bouwwijze en huidige inrichting van mijn woning en tuin is voldoende rekening gehouden met</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ResultatenNL!$C$53:$C$55</c:f>
              <c:strCache>
                <c:ptCount val="3"/>
                <c:pt idx="0">
                  <c:v>… felle regenbuien</c:v>
                </c:pt>
                <c:pt idx="1">
                  <c:v>… lange perioden van droogte</c:v>
                </c:pt>
                <c:pt idx="2">
                  <c:v>… hittegolven</c:v>
                </c:pt>
              </c:strCache>
            </c:strRef>
          </c:cat>
          <c:val>
            <c:numRef>
              <c:f>ResultatenNL!$I$50:$I$52</c:f>
              <c:numCache>
                <c:formatCode>0.00</c:formatCode>
                <c:ptCount val="3"/>
                <c:pt idx="0">
                  <c:v>3.0116000000000001</c:v>
                </c:pt>
                <c:pt idx="1">
                  <c:v>3.0116000000000001</c:v>
                </c:pt>
                <c:pt idx="2">
                  <c:v>2.7326000000000001</c:v>
                </c:pt>
              </c:numCache>
            </c:numRef>
          </c:val>
          <c:extLst>
            <c:ext xmlns:c16="http://schemas.microsoft.com/office/drawing/2014/chart" uri="{C3380CC4-5D6E-409C-BE32-E72D297353CC}">
              <c16:uniqueId val="{00000000-3A6E-4081-89F9-DB8B31FE89E2}"/>
            </c:ext>
          </c:extLst>
        </c:ser>
        <c:ser>
          <c:idx val="1"/>
          <c:order val="1"/>
          <c:tx>
            <c:strRef>
              <c:f>ResultatenNL!$B$53</c:f>
              <c:strCache>
                <c:ptCount val="1"/>
                <c:pt idx="0">
                  <c:v>In de aanleg en huidige inrichting van mijn buurt is voldoende rekening gehouden met</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ResultatenNL!$C$53:$C$55</c:f>
              <c:strCache>
                <c:ptCount val="3"/>
                <c:pt idx="0">
                  <c:v>… felle regenbuien</c:v>
                </c:pt>
                <c:pt idx="1">
                  <c:v>… lange perioden van droogte</c:v>
                </c:pt>
                <c:pt idx="2">
                  <c:v>… hittegolven</c:v>
                </c:pt>
              </c:strCache>
            </c:strRef>
          </c:cat>
          <c:val>
            <c:numRef>
              <c:f>ResultatenNL!$I$53:$I$55</c:f>
              <c:numCache>
                <c:formatCode>0.00</c:formatCode>
                <c:ptCount val="3"/>
                <c:pt idx="0">
                  <c:v>2.7791000000000001</c:v>
                </c:pt>
                <c:pt idx="1">
                  <c:v>2.6627999999999998</c:v>
                </c:pt>
                <c:pt idx="2">
                  <c:v>2.5697999999999999</c:v>
                </c:pt>
              </c:numCache>
            </c:numRef>
          </c:val>
          <c:extLst>
            <c:ext xmlns:c16="http://schemas.microsoft.com/office/drawing/2014/chart" uri="{C3380CC4-5D6E-409C-BE32-E72D297353CC}">
              <c16:uniqueId val="{00000001-3A6E-4081-89F9-DB8B31FE89E2}"/>
            </c:ext>
          </c:extLst>
        </c:ser>
        <c:dLbls>
          <c:dLblPos val="outEnd"/>
          <c:showLegendKey val="0"/>
          <c:showVal val="1"/>
          <c:showCatName val="0"/>
          <c:showSerName val="0"/>
          <c:showPercent val="0"/>
          <c:showBubbleSize val="0"/>
        </c:dLbls>
        <c:gapWidth val="164"/>
        <c:overlap val="-22"/>
        <c:axId val="535985791"/>
        <c:axId val="528313551"/>
      </c:barChart>
      <c:catAx>
        <c:axId val="53598579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528313551"/>
        <c:crosses val="autoZero"/>
        <c:auto val="1"/>
        <c:lblAlgn val="ctr"/>
        <c:lblOffset val="100"/>
        <c:noMultiLvlLbl val="0"/>
      </c:catAx>
      <c:valAx>
        <c:axId val="528313551"/>
        <c:scaling>
          <c:orientation val="minMax"/>
          <c:max val="5"/>
          <c:min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5985791"/>
        <c:crosses val="autoZero"/>
        <c:crossBetween val="between"/>
        <c:minorUnit val="1"/>
      </c:valAx>
      <c:spPr>
        <a:noFill/>
        <a:ln>
          <a:noFill/>
        </a:ln>
        <a:effectLst/>
      </c:spPr>
    </c:plotArea>
    <c:legend>
      <c:legendPos val="t"/>
      <c:layout>
        <c:manualLayout>
          <c:xMode val="edge"/>
          <c:yMode val="edge"/>
          <c:x val="0.10518330505424396"/>
          <c:y val="0.21241362943413791"/>
          <c:w val="0.8936770492049394"/>
          <c:h val="0.208677935463130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a:t>EFFECTIVITEIT VAN MAATREGELEN</a:t>
            </a:r>
          </a:p>
          <a:p>
            <a:pPr>
              <a:defRPr sz="1600"/>
            </a:pPr>
            <a:endParaRPr lang="en-US" sz="1100" dirty="0"/>
          </a:p>
          <a:p>
            <a:pPr>
              <a:defRPr sz="1600"/>
            </a:pPr>
            <a:r>
              <a:rPr lang="en-US" sz="1600" dirty="0"/>
              <a:t>In </a:t>
            </a:r>
            <a:r>
              <a:rPr lang="en-US" sz="1600" dirty="0" err="1"/>
              <a:t>hoeverre</a:t>
            </a:r>
            <a:r>
              <a:rPr lang="en-US" sz="1600" dirty="0"/>
              <a:t> </a:t>
            </a:r>
            <a:r>
              <a:rPr lang="en-US" sz="1600" dirty="0" err="1"/>
              <a:t>denkt</a:t>
            </a:r>
            <a:r>
              <a:rPr lang="en-US" sz="1600" dirty="0"/>
              <a:t> u </a:t>
            </a:r>
            <a:r>
              <a:rPr lang="en-US" sz="1600" dirty="0" err="1"/>
              <a:t>dat</a:t>
            </a:r>
            <a:r>
              <a:rPr lang="en-US" sz="1600" dirty="0"/>
              <a:t> de </a:t>
            </a:r>
            <a:r>
              <a:rPr lang="en-US" sz="1600" dirty="0" err="1"/>
              <a:t>volgende</a:t>
            </a:r>
            <a:r>
              <a:rPr lang="en-US" sz="1600" dirty="0"/>
              <a:t> </a:t>
            </a:r>
            <a:r>
              <a:rPr lang="en-US" sz="1600" dirty="0" err="1"/>
              <a:t>maatregelen</a:t>
            </a:r>
            <a:r>
              <a:rPr lang="en-US" sz="1600" dirty="0"/>
              <a:t> </a:t>
            </a:r>
            <a:r>
              <a:rPr lang="en-US" sz="1600" dirty="0" err="1"/>
              <a:t>helpen</a:t>
            </a:r>
            <a:r>
              <a:rPr lang="en-US" sz="1600" dirty="0"/>
              <a:t> om </a:t>
            </a:r>
            <a:r>
              <a:rPr lang="en-US" sz="1600" dirty="0" err="1"/>
              <a:t>mogelijke</a:t>
            </a:r>
            <a:r>
              <a:rPr lang="en-US" sz="1600" dirty="0"/>
              <a:t> </a:t>
            </a:r>
            <a:r>
              <a:rPr lang="en-US" sz="1600" dirty="0" err="1"/>
              <a:t>effecten</a:t>
            </a:r>
            <a:r>
              <a:rPr lang="en-US" sz="1600" dirty="0"/>
              <a:t> van </a:t>
            </a:r>
            <a:r>
              <a:rPr lang="en-US" sz="1600" dirty="0" err="1"/>
              <a:t>hevige</a:t>
            </a:r>
            <a:r>
              <a:rPr lang="en-US" sz="1600" dirty="0"/>
              <a:t> regen, </a:t>
            </a:r>
            <a:r>
              <a:rPr lang="en-US" sz="1600" dirty="0" err="1"/>
              <a:t>droogte</a:t>
            </a:r>
            <a:r>
              <a:rPr lang="en-US" sz="1600" dirty="0"/>
              <a:t> of </a:t>
            </a:r>
            <a:r>
              <a:rPr lang="en-US" sz="1600" dirty="0" err="1"/>
              <a:t>hitte</a:t>
            </a:r>
            <a:r>
              <a:rPr lang="en-US" sz="1600" dirty="0"/>
              <a:t> </a:t>
            </a:r>
            <a:r>
              <a:rPr lang="en-US" sz="1600" dirty="0" err="1"/>
              <a:t>te</a:t>
            </a:r>
            <a:r>
              <a:rPr lang="en-US" sz="1600" dirty="0"/>
              <a:t> </a:t>
            </a:r>
            <a:r>
              <a:rPr lang="en-US" sz="1600" dirty="0" err="1"/>
              <a:t>beperken</a:t>
            </a:r>
            <a:r>
              <a:rPr lang="en-US" sz="1600" dirty="0"/>
              <a: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nl-NL"/>
        </a:p>
      </c:txPr>
    </c:title>
    <c:autoTitleDeleted val="0"/>
    <c:plotArea>
      <c:layout>
        <c:manualLayout>
          <c:layoutTarget val="inner"/>
          <c:xMode val="edge"/>
          <c:yMode val="edge"/>
          <c:x val="0.50956196553062971"/>
          <c:y val="0.36782781968897821"/>
          <c:w val="0.3941517642415876"/>
          <c:h val="0.54354212770967159"/>
        </c:manualLayout>
      </c:layout>
      <c:barChart>
        <c:barDir val="bar"/>
        <c:grouping val="clustered"/>
        <c:varyColors val="0"/>
        <c:ser>
          <c:idx val="0"/>
          <c:order val="0"/>
          <c:tx>
            <c:strRef>
              <c:f>ResultatenNL!$B$31</c:f>
              <c:strCache>
                <c:ptCount val="1"/>
                <c:pt idx="0">
                  <c:v>In hoeverre denkt u dat de volgende maatregelen helpen om mogelijke effecten van hevige regen, droogte of hitte te beperken?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128F-413F-A555-09D0DED5A534}"/>
              </c:ext>
            </c:extLst>
          </c:dPt>
          <c:dPt>
            <c:idx val="1"/>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128F-413F-A555-09D0DED5A534}"/>
              </c:ext>
            </c:extLst>
          </c:dPt>
          <c:dPt>
            <c:idx val="2"/>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128F-413F-A555-09D0DED5A534}"/>
              </c:ext>
            </c:extLst>
          </c:dPt>
          <c:dPt>
            <c:idx val="3"/>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128F-413F-A555-09D0DED5A534}"/>
              </c:ext>
            </c:extLst>
          </c:dPt>
          <c:dPt>
            <c:idx val="4"/>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128F-413F-A555-09D0DED5A534}"/>
              </c:ext>
            </c:extLst>
          </c:dPt>
          <c:dPt>
            <c:idx val="5"/>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28F-413F-A555-09D0DED5A534}"/>
              </c:ext>
            </c:extLst>
          </c:dPt>
          <c:dPt>
            <c:idx val="6"/>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28F-413F-A555-09D0DED5A534}"/>
              </c:ext>
            </c:extLst>
          </c:dPt>
          <c:dPt>
            <c:idx val="7"/>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28F-413F-A555-09D0DED5A5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ResultatenNL!$C$31:$C$38</c:f>
              <c:strCache>
                <c:ptCount val="8"/>
                <c:pt idx="0">
                  <c:v>Tegels uit tuinen en vervangen door groen</c:v>
                </c:pt>
                <c:pt idx="1">
                  <c:v>Een regenton in de tuin</c:v>
                </c:pt>
                <c:pt idx="2">
                  <c:v>Groene daken op woningen en/of schuurtjes</c:v>
                </c:pt>
                <c:pt idx="3">
                  <c:v>Meer struiken en gras in de wijk</c:v>
                </c:pt>
                <c:pt idx="4">
                  <c:v>Meer bomen in de wijk</c:v>
                </c:pt>
                <c:pt idx="5">
                  <c:v>Regenwater opvangen in de wijk (bv. vijvers)</c:v>
                </c:pt>
                <c:pt idx="6">
                  <c:v>Voorlichting en informatie over maatregelen en subsidies</c:v>
                </c:pt>
                <c:pt idx="7">
                  <c:v>Informatie avonden voor bewoners</c:v>
                </c:pt>
              </c:strCache>
            </c:strRef>
          </c:cat>
          <c:val>
            <c:numRef>
              <c:f>ResultatenNL!$I$31:$I$38</c:f>
              <c:numCache>
                <c:formatCode>0.00</c:formatCode>
                <c:ptCount val="8"/>
                <c:pt idx="0">
                  <c:v>3.8275999999999999</c:v>
                </c:pt>
                <c:pt idx="1">
                  <c:v>3.3563000000000001</c:v>
                </c:pt>
                <c:pt idx="2">
                  <c:v>3.3332999999999999</c:v>
                </c:pt>
                <c:pt idx="3">
                  <c:v>4.0575000000000001</c:v>
                </c:pt>
                <c:pt idx="4">
                  <c:v>3.9769999999999999</c:v>
                </c:pt>
                <c:pt idx="5">
                  <c:v>3.9769999999999999</c:v>
                </c:pt>
                <c:pt idx="6">
                  <c:v>3.4943</c:v>
                </c:pt>
                <c:pt idx="7">
                  <c:v>3.0114999999999998</c:v>
                </c:pt>
              </c:numCache>
            </c:numRef>
          </c:val>
          <c:extLst>
            <c:ext xmlns:c16="http://schemas.microsoft.com/office/drawing/2014/chart" uri="{C3380CC4-5D6E-409C-BE32-E72D297353CC}">
              <c16:uniqueId val="{00000004-128F-413F-A555-09D0DED5A534}"/>
            </c:ext>
          </c:extLst>
        </c:ser>
        <c:dLbls>
          <c:dLblPos val="outEnd"/>
          <c:showLegendKey val="0"/>
          <c:showVal val="1"/>
          <c:showCatName val="0"/>
          <c:showSerName val="0"/>
          <c:showPercent val="0"/>
          <c:showBubbleSize val="0"/>
        </c:dLbls>
        <c:gapWidth val="115"/>
        <c:overlap val="-20"/>
        <c:axId val="535985791"/>
        <c:axId val="528313551"/>
      </c:barChart>
      <c:catAx>
        <c:axId val="53598579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528313551"/>
        <c:crosses val="autoZero"/>
        <c:auto val="1"/>
        <c:lblAlgn val="ctr"/>
        <c:lblOffset val="100"/>
        <c:noMultiLvlLbl val="0"/>
      </c:catAx>
      <c:valAx>
        <c:axId val="528313551"/>
        <c:scaling>
          <c:orientation val="minMax"/>
          <c:max val="5"/>
          <c:min val="1"/>
        </c:scaling>
        <c:delete val="0"/>
        <c:axPos val="b"/>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535985791"/>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nl-NL" sz="1600" dirty="0"/>
              <a:t>SOCIAAL KAPITAAL</a:t>
            </a:r>
          </a:p>
          <a:p>
            <a:pPr>
              <a:defRPr sz="1600"/>
            </a:pPr>
            <a:endParaRPr lang="nl-NL" sz="1100" dirty="0"/>
          </a:p>
          <a:p>
            <a:pPr>
              <a:defRPr sz="1600"/>
            </a:pPr>
            <a:r>
              <a:rPr lang="nl-NL" sz="1600" dirty="0"/>
              <a:t>Stel dat bewoners in uw wijk samen een plan willen maken om beter bestand te zijn tegen de effecten van neerslag, droogte en hitte. Kunt u reageren op de volgende stellingen?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nl-NL"/>
        </a:p>
      </c:txPr>
    </c:title>
    <c:autoTitleDeleted val="0"/>
    <c:plotArea>
      <c:layout>
        <c:manualLayout>
          <c:layoutTarget val="inner"/>
          <c:xMode val="edge"/>
          <c:yMode val="edge"/>
          <c:x val="0.51923595448576754"/>
          <c:y val="0.40811441459892295"/>
          <c:w val="0.40401889107774652"/>
          <c:h val="0.52481318835215629"/>
        </c:manualLayout>
      </c:layout>
      <c:barChart>
        <c:barDir val="bar"/>
        <c:grouping val="clustered"/>
        <c:varyColors val="0"/>
        <c:ser>
          <c:idx val="0"/>
          <c:order val="0"/>
          <c:tx>
            <c:strRef>
              <c:f>ResultatenNL!$B$39</c:f>
              <c:strCache>
                <c:ptCount val="1"/>
                <c:pt idx="0">
                  <c:v>Stel dat bewoners in uw wijk samen een plan willen maken om beter bestand te zijn tegen de effecten van neerslag, droogte en hitte. Kunt u reageren op de volgende stellingen?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9BC-403C-8E1B-82961D795A1F}"/>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9BC-403C-8E1B-82961D795A1F}"/>
              </c:ext>
            </c:extLst>
          </c:dPt>
          <c:dPt>
            <c:idx val="2"/>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9BC-403C-8E1B-82961D795A1F}"/>
              </c:ext>
            </c:extLst>
          </c:dPt>
          <c:dPt>
            <c:idx val="3"/>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9BC-403C-8E1B-82961D795A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ResultatenNL!$C$39:$C$45</c:f>
              <c:strCache>
                <c:ptCount val="7"/>
                <c:pt idx="0">
                  <c:v>Er is een sterk sociaal netwerk in mijn  wijk</c:v>
                </c:pt>
                <c:pt idx="1">
                  <c:v>Mijn wijk is goed georganiseerd</c:v>
                </c:pt>
                <c:pt idx="2">
                  <c:v>Bewoners van deze wijk werken goed samen</c:v>
                </c:pt>
                <c:pt idx="3">
                  <c:v>Als er wat moet gebeuren in mijn wijk, dan krijgt de wijk dat voor elkaar</c:v>
                </c:pt>
                <c:pt idx="4">
                  <c:v>Er zijn voldoende mensen in de wijk met kennis van neerslag, droogte en hitte</c:v>
                </c:pt>
                <c:pt idx="5">
                  <c:v>Er zijn voldoende mensen in de wijk met kennis van subsidies en maatregelen</c:v>
                </c:pt>
                <c:pt idx="6">
                  <c:v>Er zijn voldoende mensen in de wijk met een goed netwerk bij instanties zoals de gemeente</c:v>
                </c:pt>
              </c:strCache>
            </c:strRef>
          </c:cat>
          <c:val>
            <c:numRef>
              <c:f>ResultatenNL!$I$39:$I$45</c:f>
              <c:numCache>
                <c:formatCode>0.00</c:formatCode>
                <c:ptCount val="7"/>
                <c:pt idx="0">
                  <c:v>2.5057</c:v>
                </c:pt>
                <c:pt idx="1">
                  <c:v>2.5977000000000001</c:v>
                </c:pt>
                <c:pt idx="2">
                  <c:v>2.4367999999999999</c:v>
                </c:pt>
                <c:pt idx="3">
                  <c:v>2.5747</c:v>
                </c:pt>
                <c:pt idx="4">
                  <c:v>2.2989000000000002</c:v>
                </c:pt>
                <c:pt idx="5">
                  <c:v>2.4367999999999999</c:v>
                </c:pt>
                <c:pt idx="6">
                  <c:v>2.7126000000000001</c:v>
                </c:pt>
              </c:numCache>
            </c:numRef>
          </c:val>
          <c:extLst>
            <c:ext xmlns:c16="http://schemas.microsoft.com/office/drawing/2014/chart" uri="{C3380CC4-5D6E-409C-BE32-E72D297353CC}">
              <c16:uniqueId val="{00000008-B9BC-403C-8E1B-82961D795A1F}"/>
            </c:ext>
          </c:extLst>
        </c:ser>
        <c:dLbls>
          <c:dLblPos val="inEnd"/>
          <c:showLegendKey val="0"/>
          <c:showVal val="1"/>
          <c:showCatName val="0"/>
          <c:showSerName val="0"/>
          <c:showPercent val="0"/>
          <c:showBubbleSize val="0"/>
        </c:dLbls>
        <c:gapWidth val="115"/>
        <c:overlap val="-20"/>
        <c:axId val="535985791"/>
        <c:axId val="528313551"/>
      </c:barChart>
      <c:catAx>
        <c:axId val="53598579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528313551"/>
        <c:crosses val="autoZero"/>
        <c:auto val="1"/>
        <c:lblAlgn val="ctr"/>
        <c:lblOffset val="100"/>
        <c:noMultiLvlLbl val="0"/>
      </c:catAx>
      <c:valAx>
        <c:axId val="528313551"/>
        <c:scaling>
          <c:orientation val="minMax"/>
          <c:max val="5"/>
          <c:min val="1"/>
        </c:scaling>
        <c:delete val="0"/>
        <c:axPos val="b"/>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535985791"/>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dirty="0"/>
              <a:t>INITIATIEF BIJ PLANVORMING </a:t>
            </a:r>
          </a:p>
          <a:p>
            <a:pPr>
              <a:defRPr sz="1400"/>
            </a:pPr>
            <a:endParaRPr lang="en-US" sz="1400" dirty="0"/>
          </a:p>
          <a:p>
            <a:pPr>
              <a:defRPr sz="1400"/>
            </a:pPr>
            <a:r>
              <a:rPr lang="en-US" sz="1400" dirty="0" err="1"/>
              <a:t>Stel</a:t>
            </a:r>
            <a:r>
              <a:rPr lang="en-US" sz="1400" dirty="0"/>
              <a:t> </a:t>
            </a:r>
            <a:r>
              <a:rPr lang="en-US" sz="1400" dirty="0" err="1"/>
              <a:t>dat</a:t>
            </a:r>
            <a:r>
              <a:rPr lang="en-US" sz="1400" dirty="0"/>
              <a:t> </a:t>
            </a:r>
            <a:r>
              <a:rPr lang="en-US" sz="1400" dirty="0" err="1"/>
              <a:t>er</a:t>
            </a:r>
            <a:r>
              <a:rPr lang="en-US" sz="1400" dirty="0"/>
              <a:t> </a:t>
            </a:r>
            <a:r>
              <a:rPr lang="en-US" sz="1400" dirty="0" err="1"/>
              <a:t>een</a:t>
            </a:r>
            <a:r>
              <a:rPr lang="en-US" sz="1400" dirty="0"/>
              <a:t> plan </a:t>
            </a:r>
            <a:r>
              <a:rPr lang="en-US" sz="1400" dirty="0" err="1"/>
              <a:t>voor</a:t>
            </a:r>
            <a:r>
              <a:rPr lang="en-US" sz="1400" dirty="0"/>
              <a:t> </a:t>
            </a:r>
            <a:r>
              <a:rPr lang="en-US" sz="1400" dirty="0" err="1"/>
              <a:t>uw</a:t>
            </a:r>
            <a:r>
              <a:rPr lang="en-US" sz="1400" dirty="0"/>
              <a:t> </a:t>
            </a:r>
            <a:r>
              <a:rPr lang="en-US" sz="1400" dirty="0" err="1"/>
              <a:t>wijk</a:t>
            </a:r>
            <a:r>
              <a:rPr lang="en-US" sz="1400" dirty="0"/>
              <a:t> </a:t>
            </a:r>
            <a:r>
              <a:rPr lang="en-US" sz="1400" dirty="0" err="1"/>
              <a:t>gemaakt</a:t>
            </a:r>
            <a:r>
              <a:rPr lang="en-US" sz="1400" dirty="0"/>
              <a:t> </a:t>
            </a:r>
            <a:r>
              <a:rPr lang="en-US" sz="1400" dirty="0" err="1"/>
              <a:t>zou</a:t>
            </a:r>
            <a:r>
              <a:rPr lang="en-US" sz="1400" dirty="0"/>
              <a:t> </a:t>
            </a:r>
            <a:r>
              <a:rPr lang="en-US" sz="1400" dirty="0" err="1"/>
              <a:t>worden</a:t>
            </a:r>
            <a:r>
              <a:rPr lang="en-US" sz="1400" dirty="0"/>
              <a:t>. Wie </a:t>
            </a:r>
            <a:r>
              <a:rPr lang="en-US" sz="1400" dirty="0" err="1"/>
              <a:t>zou</a:t>
            </a:r>
            <a:r>
              <a:rPr lang="en-US" sz="1400" dirty="0"/>
              <a:t> </a:t>
            </a:r>
            <a:r>
              <a:rPr lang="en-US" sz="1400" dirty="0" err="1"/>
              <a:t>daarin</a:t>
            </a:r>
            <a:r>
              <a:rPr lang="en-US" sz="1400" dirty="0"/>
              <a:t> het </a:t>
            </a:r>
            <a:r>
              <a:rPr lang="en-US" sz="1400" dirty="0" err="1"/>
              <a:t>initiatief</a:t>
            </a:r>
            <a:r>
              <a:rPr lang="en-US" sz="1400" dirty="0"/>
              <a:t> </a:t>
            </a:r>
            <a:r>
              <a:rPr lang="en-US" sz="1400" dirty="0" err="1"/>
              <a:t>moeten</a:t>
            </a:r>
            <a:r>
              <a:rPr lang="en-US" sz="1400" dirty="0"/>
              <a:t> </a:t>
            </a:r>
            <a:r>
              <a:rPr lang="en-US" sz="1400" dirty="0" err="1"/>
              <a:t>nemen</a:t>
            </a:r>
            <a:r>
              <a:rPr lang="en-US" sz="1400" dirty="0"/>
              <a:t> </a:t>
            </a:r>
            <a:r>
              <a:rPr lang="en-US" sz="1400" dirty="0" err="1"/>
              <a:t>volgens</a:t>
            </a:r>
            <a:r>
              <a:rPr lang="en-US" sz="1400" dirty="0"/>
              <a:t> u? </a:t>
            </a:r>
            <a:r>
              <a:rPr lang="en-US" sz="1400" dirty="0" err="1"/>
              <a:t>Kunt</a:t>
            </a:r>
            <a:r>
              <a:rPr lang="en-US" sz="1400" dirty="0"/>
              <a:t> u op de </a:t>
            </a:r>
            <a:r>
              <a:rPr lang="en-US" sz="1400" dirty="0" err="1"/>
              <a:t>volgende</a:t>
            </a:r>
            <a:r>
              <a:rPr lang="en-US" sz="1400" dirty="0"/>
              <a:t> </a:t>
            </a:r>
            <a:r>
              <a:rPr lang="en-US" sz="1400" dirty="0" err="1"/>
              <a:t>stellingen</a:t>
            </a:r>
            <a:r>
              <a:rPr lang="en-US" sz="1400" dirty="0"/>
              <a:t> </a:t>
            </a:r>
            <a:r>
              <a:rPr lang="en-US" sz="1400" dirty="0" err="1"/>
              <a:t>reageren</a:t>
            </a:r>
            <a:r>
              <a:rPr lang="en-US" sz="1400" dirty="0"/>
              <a:t>?</a:t>
            </a:r>
          </a:p>
        </c:rich>
      </c:tx>
      <c:layout>
        <c:manualLayout>
          <c:xMode val="edge"/>
          <c:yMode val="edge"/>
          <c:x val="0.13664388325505114"/>
          <c:y val="6.4638802622317484E-2"/>
        </c:manualLayout>
      </c:layout>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nl-NL"/>
        </a:p>
      </c:txPr>
    </c:title>
    <c:autoTitleDeleted val="0"/>
    <c:plotArea>
      <c:layout>
        <c:manualLayout>
          <c:layoutTarget val="inner"/>
          <c:xMode val="edge"/>
          <c:yMode val="edge"/>
          <c:x val="0.46109763951261823"/>
          <c:y val="0.42975824517821709"/>
          <c:w val="0.40267467520758377"/>
          <c:h val="0.46797727366425113"/>
        </c:manualLayout>
      </c:layout>
      <c:barChart>
        <c:barDir val="bar"/>
        <c:grouping val="clustered"/>
        <c:varyColors val="0"/>
        <c:ser>
          <c:idx val="0"/>
          <c:order val="0"/>
          <c:tx>
            <c:strRef>
              <c:f>ResultatenNL!$B$46</c:f>
              <c:strCache>
                <c:ptCount val="1"/>
                <c:pt idx="0">
                  <c:v>Stel dat er een plan voor uw wijk gemaakt zou worden. Wie zou daarin het initiatief moeten nemen volgens u? Kunt u op de volgende stellingen reageren?</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ResultatenNL!$C$46:$C$49</c:f>
              <c:strCache>
                <c:ptCount val="4"/>
                <c:pt idx="0">
                  <c:v>De gemeente maakt een eerste plan en vraagt de wijk om daarop aan te vullen</c:v>
                </c:pt>
                <c:pt idx="1">
                  <c:v>De wijk en gemeente trekken vanaf het begin samen op bij het maken van een plan</c:v>
                </c:pt>
                <c:pt idx="2">
                  <c:v>De wijk maakt een plan en de gemeente ondersteunt waar nodig</c:v>
                </c:pt>
                <c:pt idx="3">
                  <c:v>Ik vind het niet nodig dat er een plan voor deze wijk wordt gemaakt</c:v>
                </c:pt>
              </c:strCache>
            </c:strRef>
          </c:cat>
          <c:val>
            <c:numRef>
              <c:f>ResultatenNL!$I$46:$I$49</c:f>
              <c:numCache>
                <c:formatCode>0.00</c:formatCode>
                <c:ptCount val="4"/>
                <c:pt idx="0">
                  <c:v>3.7673999999999999</c:v>
                </c:pt>
                <c:pt idx="1">
                  <c:v>3.8837000000000002</c:v>
                </c:pt>
                <c:pt idx="2">
                  <c:v>2.7907000000000002</c:v>
                </c:pt>
                <c:pt idx="3">
                  <c:v>2.1511999999999998</c:v>
                </c:pt>
              </c:numCache>
            </c:numRef>
          </c:val>
          <c:extLst>
            <c:ext xmlns:c16="http://schemas.microsoft.com/office/drawing/2014/chart" uri="{C3380CC4-5D6E-409C-BE32-E72D297353CC}">
              <c16:uniqueId val="{00000000-5CE5-4289-AEEE-DF23C117A4EE}"/>
            </c:ext>
          </c:extLst>
        </c:ser>
        <c:dLbls>
          <c:dLblPos val="outEnd"/>
          <c:showLegendKey val="0"/>
          <c:showVal val="1"/>
          <c:showCatName val="0"/>
          <c:showSerName val="0"/>
          <c:showPercent val="0"/>
          <c:showBubbleSize val="0"/>
        </c:dLbls>
        <c:gapWidth val="115"/>
        <c:overlap val="-20"/>
        <c:axId val="535985791"/>
        <c:axId val="528313551"/>
      </c:barChart>
      <c:catAx>
        <c:axId val="53598579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528313551"/>
        <c:crosses val="autoZero"/>
        <c:auto val="1"/>
        <c:lblAlgn val="ctr"/>
        <c:lblOffset val="100"/>
        <c:noMultiLvlLbl val="0"/>
      </c:catAx>
      <c:valAx>
        <c:axId val="528313551"/>
        <c:scaling>
          <c:orientation val="minMax"/>
          <c:max val="5"/>
          <c:min val="1"/>
        </c:scaling>
        <c:delete val="0"/>
        <c:axPos val="b"/>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535985791"/>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a:t>GEDRAGSINTENTIES</a:t>
            </a:r>
          </a:p>
        </c:rich>
      </c:tx>
      <c:layout>
        <c:manualLayout>
          <c:xMode val="edge"/>
          <c:yMode val="edge"/>
          <c:x val="0.39748091603053437"/>
          <c:y val="0.10849060633286522"/>
        </c:manualLayout>
      </c:layout>
      <c:overlay val="0"/>
      <c:spPr>
        <a:noFill/>
        <a:ln>
          <a:noFill/>
        </a:ln>
        <a:effectLst/>
      </c:spPr>
      <c:txPr>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nl-NL"/>
        </a:p>
      </c:txPr>
    </c:title>
    <c:autoTitleDeleted val="0"/>
    <c:plotArea>
      <c:layout>
        <c:manualLayout>
          <c:layoutTarget val="inner"/>
          <c:xMode val="edge"/>
          <c:yMode val="edge"/>
          <c:x val="0.4534939334873217"/>
          <c:y val="0.33071127934447142"/>
          <c:w val="0.4073675714199847"/>
          <c:h val="0.46279290663407224"/>
        </c:manualLayout>
      </c:layout>
      <c:barChart>
        <c:barDir val="bar"/>
        <c:grouping val="clustered"/>
        <c:varyColors val="0"/>
        <c:ser>
          <c:idx val="0"/>
          <c:order val="0"/>
          <c:tx>
            <c:strRef>
              <c:f>Sheet3!$A$15:$A$17</c:f>
              <c:strCache>
                <c:ptCount val="3"/>
                <c:pt idx="0">
                  <c:v>Zelf maatregelen nemen</c:v>
                </c:pt>
                <c:pt idx="1">
                  <c:v>Samen maatregelen nemen</c:v>
                </c:pt>
                <c:pt idx="2">
                  <c:v>Naar wijkbijeenkomsten</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Sheet3!$A$15:$A$17</c:f>
              <c:strCache>
                <c:ptCount val="3"/>
                <c:pt idx="0">
                  <c:v>Zelf maatregelen nemen</c:v>
                </c:pt>
                <c:pt idx="1">
                  <c:v>Samen maatregelen nemen</c:v>
                </c:pt>
                <c:pt idx="2">
                  <c:v>Naar wijkbijeenkomsten</c:v>
                </c:pt>
              </c:strCache>
            </c:strRef>
          </c:cat>
          <c:val>
            <c:numRef>
              <c:f>Sheet3!$E$15:$E$17</c:f>
              <c:numCache>
                <c:formatCode>0.00</c:formatCode>
                <c:ptCount val="3"/>
                <c:pt idx="0">
                  <c:v>2.7366000000000001</c:v>
                </c:pt>
                <c:pt idx="1">
                  <c:v>1.9423999999999999</c:v>
                </c:pt>
                <c:pt idx="2">
                  <c:v>3.1152000000000002</c:v>
                </c:pt>
              </c:numCache>
            </c:numRef>
          </c:val>
          <c:extLst>
            <c:ext xmlns:c16="http://schemas.microsoft.com/office/drawing/2014/chart" uri="{C3380CC4-5D6E-409C-BE32-E72D297353CC}">
              <c16:uniqueId val="{00000000-CC10-4052-8A45-3834A0D37F80}"/>
            </c:ext>
          </c:extLst>
        </c:ser>
        <c:dLbls>
          <c:showLegendKey val="0"/>
          <c:showVal val="0"/>
          <c:showCatName val="0"/>
          <c:showSerName val="0"/>
          <c:showPercent val="0"/>
          <c:showBubbleSize val="0"/>
        </c:dLbls>
        <c:gapWidth val="115"/>
        <c:overlap val="-20"/>
        <c:axId val="764393167"/>
        <c:axId val="641936847"/>
      </c:barChart>
      <c:catAx>
        <c:axId val="76439316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641936847"/>
        <c:crosses val="autoZero"/>
        <c:auto val="1"/>
        <c:lblAlgn val="ctr"/>
        <c:lblOffset val="100"/>
        <c:noMultiLvlLbl val="0"/>
      </c:catAx>
      <c:valAx>
        <c:axId val="641936847"/>
        <c:scaling>
          <c:orientation val="minMax"/>
          <c:max val="5"/>
          <c:min val="1"/>
        </c:scaling>
        <c:delete val="0"/>
        <c:axPos val="b"/>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nl-NL"/>
          </a:p>
        </c:txPr>
        <c:crossAx val="76439316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8C282-CDC1-481F-9176-4A6BCA7CB7AC}" type="datetimeFigureOut">
              <a:rPr lang="nl-NL" smtClean="0"/>
              <a:t>15-4-2020</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04965-B11D-4339-B27D-3AB361161E39}" type="slidenum">
              <a:rPr lang="nl-NL" smtClean="0"/>
              <a:t>‹#›</a:t>
            </a:fld>
            <a:endParaRPr lang="nl-NL"/>
          </a:p>
        </p:txBody>
      </p:sp>
    </p:spTree>
    <p:extLst>
      <p:ext uri="{BB962C8B-B14F-4D97-AF65-F5344CB8AC3E}">
        <p14:creationId xmlns:p14="http://schemas.microsoft.com/office/powerpoint/2010/main" val="57622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4DEE19-B16A-408E-93B5-B6A554A6CE4D}"/>
              </a:ext>
            </a:extLst>
          </p:cNvPr>
          <p:cNvSpPr>
            <a:spLocks noGrp="1" noChangeArrowheads="1"/>
          </p:cNvSpPr>
          <p:nvPr>
            <p:ph type="sldNum" sz="quarter" idx="5"/>
          </p:nvPr>
        </p:nvSpPr>
        <p:spPr>
          <a:ln/>
        </p:spPr>
        <p:txBody>
          <a:bodyPr/>
          <a:lstStyle/>
          <a:p>
            <a:fld id="{E3F2F7DE-6442-48DA-ADFC-E9A55D4383CB}" type="slidenum">
              <a:rPr lang="nl-NL" altLang="nl-NL"/>
              <a:pPr/>
              <a:t>3</a:t>
            </a:fld>
            <a:endParaRPr lang="nl-NL" altLang="nl-NL"/>
          </a:p>
        </p:txBody>
      </p:sp>
      <p:sp>
        <p:nvSpPr>
          <p:cNvPr id="878594" name="Rectangle 2">
            <a:extLst>
              <a:ext uri="{FF2B5EF4-FFF2-40B4-BE49-F238E27FC236}">
                <a16:creationId xmlns:a16="http://schemas.microsoft.com/office/drawing/2014/main" id="{51CFB81A-01E6-4211-8EB5-4C2F7E3E89D2}"/>
              </a:ext>
            </a:extLst>
          </p:cNvPr>
          <p:cNvSpPr>
            <a:spLocks noGrp="1" noRot="1" noChangeAspect="1" noChangeArrowheads="1" noTextEdit="1"/>
          </p:cNvSpPr>
          <p:nvPr>
            <p:ph type="sldImg"/>
          </p:nvPr>
        </p:nvSpPr>
        <p:spPr>
          <a:ln/>
        </p:spPr>
      </p:sp>
      <p:sp>
        <p:nvSpPr>
          <p:cNvPr id="878595" name="Rectangle 3">
            <a:extLst>
              <a:ext uri="{FF2B5EF4-FFF2-40B4-BE49-F238E27FC236}">
                <a16:creationId xmlns:a16="http://schemas.microsoft.com/office/drawing/2014/main" id="{8BD918B4-B919-44BE-82E8-18A1E69D9079}"/>
              </a:ext>
            </a:extLst>
          </p:cNvPr>
          <p:cNvSpPr>
            <a:spLocks noGrp="1" noChangeArrowheads="1"/>
          </p:cNvSpPr>
          <p:nvPr>
            <p:ph type="body" idx="1"/>
          </p:nvPr>
        </p:nvSpPr>
        <p:spPr/>
        <p:txBody>
          <a:bodyPr/>
          <a:lstStyle/>
          <a:p>
            <a:r>
              <a:rPr lang="en-US" altLang="nl-NL"/>
              <a:t>In ons onderzoek richten we ons met name op de risicoperecptie van de bevolking in verschillende dijkringgebieden,</a:t>
            </a:r>
          </a:p>
          <a:p>
            <a:r>
              <a:rPr lang="en-US" altLang="nl-NL"/>
              <a:t>en hoe mensen aankijken tegen het voorbereiden op een overstroming. </a:t>
            </a:r>
          </a:p>
          <a:p>
            <a:r>
              <a:rPr lang="en-US" altLang="nl-NL"/>
              <a:t>Dat betekent dus dat wanneer de risicoperceptiefilter meer informatie doorlaat, en mensen tevens waardevolle handelingsopties zien, meer geneigd zijn om zich voor te bereiden op een overstroming.</a:t>
            </a:r>
          </a:p>
          <a:p>
            <a:r>
              <a:rPr lang="en-US" altLang="nl-NL"/>
              <a:t>Impliciet betekent dat, dat wanneer mensen zich niet willen voorbereiden, dat</a:t>
            </a:r>
          </a:p>
          <a:p>
            <a:pPr>
              <a:buFontTx/>
              <a:buChar char="-"/>
            </a:pPr>
            <a:r>
              <a:rPr lang="en-US" altLang="nl-NL"/>
              <a:t>Of hun risicoperceptie te laag is</a:t>
            </a:r>
          </a:p>
          <a:p>
            <a:pPr>
              <a:buFontTx/>
              <a:buChar char="-"/>
            </a:pPr>
            <a:r>
              <a:rPr lang="en-US" altLang="nl-NL"/>
              <a:t>Of dat zij het risico ontkennen omdat zijn geen handelingsopties zien.</a:t>
            </a:r>
          </a:p>
          <a:p>
            <a:endParaRPr lang="en-US" altLang="nl-NL"/>
          </a:p>
          <a:p>
            <a:endParaRPr lang="en-US"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A17C-9C28-4335-A2ED-68C21CAC9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99665219-243E-4546-A8F0-5E54F8F86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89C3FEEA-AF3A-4601-AFF3-9018C79B5F32}"/>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5" name="Footer Placeholder 4">
            <a:extLst>
              <a:ext uri="{FF2B5EF4-FFF2-40B4-BE49-F238E27FC236}">
                <a16:creationId xmlns:a16="http://schemas.microsoft.com/office/drawing/2014/main" id="{F698D6C5-B03E-4C9C-A200-01F9E452E83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2E7EBB0-A32E-46B5-8D43-2856FE4EFB59}"/>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289692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C6FC-A0BF-4B11-8376-DEE5D9DBCA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BAF58BA-966B-4499-896A-54D890DFD9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BE9A6AD-1C93-4140-8D75-C23257E13D55}"/>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5" name="Footer Placeholder 4">
            <a:extLst>
              <a:ext uri="{FF2B5EF4-FFF2-40B4-BE49-F238E27FC236}">
                <a16:creationId xmlns:a16="http://schemas.microsoft.com/office/drawing/2014/main" id="{69E4E20D-B365-4A7B-AAF3-908169985E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10EF70C-A3AC-4ABF-96C7-6760D9C490A2}"/>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91938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B231C-2DC9-44B8-9F0D-7D3264EAE2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3F0DA16-40A8-4930-8034-D7DA5E8502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DB9FBD9-1F77-45E0-A2D2-A324759BA7A1}"/>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5" name="Footer Placeholder 4">
            <a:extLst>
              <a:ext uri="{FF2B5EF4-FFF2-40B4-BE49-F238E27FC236}">
                <a16:creationId xmlns:a16="http://schemas.microsoft.com/office/drawing/2014/main" id="{ED16AA18-7576-41D1-AF68-38A050E5043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C269D45-5550-4411-B6CE-82DD2EFAC2D1}"/>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323993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850B-93F4-4FA6-84D7-B792F42C99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42141B2-8D47-48E5-9B51-608C77D10D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59961F1-9296-42CC-B70D-8F19498C98B8}"/>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5" name="Footer Placeholder 4">
            <a:extLst>
              <a:ext uri="{FF2B5EF4-FFF2-40B4-BE49-F238E27FC236}">
                <a16:creationId xmlns:a16="http://schemas.microsoft.com/office/drawing/2014/main" id="{AC726B57-1860-4F6F-8E37-2E9272128BB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BCD44D-C993-42E7-A639-6836D1507C09}"/>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211604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6D6A-0BAF-4834-AC73-53C2586D2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FC5FBEFC-6CA9-498C-96B0-C4CF6B4D8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9A9086-0B36-4236-A143-938AB42EEAB3}"/>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5" name="Footer Placeholder 4">
            <a:extLst>
              <a:ext uri="{FF2B5EF4-FFF2-40B4-BE49-F238E27FC236}">
                <a16:creationId xmlns:a16="http://schemas.microsoft.com/office/drawing/2014/main" id="{E91AAD83-CBEE-48A4-B8A3-5E49351CA5D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41ACEBB-A777-427E-AF77-D11784E96107}"/>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105890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CD0-498B-4F34-8901-86E79D8624E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46CC3A5-9437-424A-A088-DF591E454F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26E24C4D-5502-47F1-86CC-90EFB5F09E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89AC8A1-CBCA-451B-8E92-4CB9B9A45F71}"/>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6" name="Footer Placeholder 5">
            <a:extLst>
              <a:ext uri="{FF2B5EF4-FFF2-40B4-BE49-F238E27FC236}">
                <a16:creationId xmlns:a16="http://schemas.microsoft.com/office/drawing/2014/main" id="{0B596453-BEBB-42E0-B485-4C8CD8261E3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4871409-7910-4A5C-BFC9-3E16BFEE9720}"/>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104139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0EE7-6D4C-41BC-A7DC-BA94E9D6D954}"/>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9589B432-6B81-4389-9D2F-B916E5B04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65DEF8-7E33-43C6-A506-512A0870E2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C1D61DA1-370A-45F7-8549-F960FCD1F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F08395-3E54-4DAC-803E-234108B78A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479BEB80-5B66-4288-94EA-429741B9FA70}"/>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8" name="Footer Placeholder 7">
            <a:extLst>
              <a:ext uri="{FF2B5EF4-FFF2-40B4-BE49-F238E27FC236}">
                <a16:creationId xmlns:a16="http://schemas.microsoft.com/office/drawing/2014/main" id="{97FF45B4-A0B8-43A2-A54A-0A7E63A362C0}"/>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E97B5F74-B88E-4960-9E64-73EC16601EF8}"/>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13044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FBFB-7FDC-4215-BFB0-8EA73586D3A6}"/>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55CC4A19-AC3A-4AEE-9FA8-78A22211AB16}"/>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4" name="Footer Placeholder 3">
            <a:extLst>
              <a:ext uri="{FF2B5EF4-FFF2-40B4-BE49-F238E27FC236}">
                <a16:creationId xmlns:a16="http://schemas.microsoft.com/office/drawing/2014/main" id="{54B3BB5C-BC8E-4F1C-B64F-987EDBE5964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CEFFDA54-5A1B-4E4E-993B-CF33E8CA869E}"/>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400357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B94AB-87EC-4729-979F-498D78370778}"/>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3" name="Footer Placeholder 2">
            <a:extLst>
              <a:ext uri="{FF2B5EF4-FFF2-40B4-BE49-F238E27FC236}">
                <a16:creationId xmlns:a16="http://schemas.microsoft.com/office/drawing/2014/main" id="{4500EFE5-25FF-4ED0-9BF5-31285BF29F2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43F58290-DD7A-40A9-A14E-AA6EE248EA6D}"/>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45595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8818-E0B4-4352-8969-A0EA3BAB5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D066D22-C929-4D30-8F47-D9B4E222D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07663157-3D56-4F3D-BE88-DAF25B02C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3A3B-59A1-4DAF-A307-A658305A6BB1}"/>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6" name="Footer Placeholder 5">
            <a:extLst>
              <a:ext uri="{FF2B5EF4-FFF2-40B4-BE49-F238E27FC236}">
                <a16:creationId xmlns:a16="http://schemas.microsoft.com/office/drawing/2014/main" id="{6646AEBF-EA74-49F4-9F99-CA828E62560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36573D-6E2C-4BA4-83C2-1CE71B636401}"/>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26683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82CD-8452-466C-9662-AC475BE1D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7EF8BEA-0536-44CE-B6B6-6A7A4684F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FE4389CB-8B83-493B-AEB4-0CF4710CF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CE39FD-3024-464C-8937-99E4241A3E1E}"/>
              </a:ext>
            </a:extLst>
          </p:cNvPr>
          <p:cNvSpPr>
            <a:spLocks noGrp="1"/>
          </p:cNvSpPr>
          <p:nvPr>
            <p:ph type="dt" sz="half" idx="10"/>
          </p:nvPr>
        </p:nvSpPr>
        <p:spPr/>
        <p:txBody>
          <a:bodyPr/>
          <a:lstStyle/>
          <a:p>
            <a:fld id="{810E177F-52DA-485E-9D61-C497398FE05B}" type="datetimeFigureOut">
              <a:rPr lang="nl-NL" smtClean="0"/>
              <a:t>15-4-2020</a:t>
            </a:fld>
            <a:endParaRPr lang="nl-NL"/>
          </a:p>
        </p:txBody>
      </p:sp>
      <p:sp>
        <p:nvSpPr>
          <p:cNvPr id="6" name="Footer Placeholder 5">
            <a:extLst>
              <a:ext uri="{FF2B5EF4-FFF2-40B4-BE49-F238E27FC236}">
                <a16:creationId xmlns:a16="http://schemas.microsoft.com/office/drawing/2014/main" id="{AA0C8BCA-142F-41C2-8E63-2B170999579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D005923-B8E0-42E8-B069-AE57FEFC88F9}"/>
              </a:ext>
            </a:extLst>
          </p:cNvPr>
          <p:cNvSpPr>
            <a:spLocks noGrp="1"/>
          </p:cNvSpPr>
          <p:nvPr>
            <p:ph type="sldNum" sz="quarter" idx="12"/>
          </p:nvPr>
        </p:nvSpPr>
        <p:spPr/>
        <p:txBody>
          <a:bodyPr/>
          <a:lstStyle/>
          <a:p>
            <a:fld id="{D2640378-203B-493C-991E-BDCC10F9C682}" type="slidenum">
              <a:rPr lang="nl-NL" smtClean="0"/>
              <a:t>‹#›</a:t>
            </a:fld>
            <a:endParaRPr lang="nl-NL"/>
          </a:p>
        </p:txBody>
      </p:sp>
    </p:spTree>
    <p:extLst>
      <p:ext uri="{BB962C8B-B14F-4D97-AF65-F5344CB8AC3E}">
        <p14:creationId xmlns:p14="http://schemas.microsoft.com/office/powerpoint/2010/main" val="249380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DBD6D-20D7-4D4C-81BA-72EF9AC47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254BBF3-1756-43DB-9662-AC284826C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F4C498D-0055-47C8-B778-614285F88D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E177F-52DA-485E-9D61-C497398FE05B}" type="datetimeFigureOut">
              <a:rPr lang="nl-NL" smtClean="0"/>
              <a:t>15-4-2020</a:t>
            </a:fld>
            <a:endParaRPr lang="nl-NL"/>
          </a:p>
        </p:txBody>
      </p:sp>
      <p:sp>
        <p:nvSpPr>
          <p:cNvPr id="5" name="Footer Placeholder 4">
            <a:extLst>
              <a:ext uri="{FF2B5EF4-FFF2-40B4-BE49-F238E27FC236}">
                <a16:creationId xmlns:a16="http://schemas.microsoft.com/office/drawing/2014/main" id="{F24EE7C0-BF4C-4467-956F-ADF2D0170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BF1FC70B-E590-4F32-B8C4-918C134C5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40378-203B-493C-991E-BDCC10F9C682}" type="slidenum">
              <a:rPr lang="nl-NL" smtClean="0"/>
              <a:t>‹#›</a:t>
            </a:fld>
            <a:endParaRPr lang="nl-NL"/>
          </a:p>
        </p:txBody>
      </p:sp>
    </p:spTree>
    <p:extLst>
      <p:ext uri="{BB962C8B-B14F-4D97-AF65-F5344CB8AC3E}">
        <p14:creationId xmlns:p14="http://schemas.microsoft.com/office/powerpoint/2010/main" val="91037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https://klimaatgek.nl/wordpress/wp-content/uploads/bodemgebruik-2040.jpg">
            <a:extLst>
              <a:ext uri="{FF2B5EF4-FFF2-40B4-BE49-F238E27FC236}">
                <a16:creationId xmlns:a16="http://schemas.microsoft.com/office/drawing/2014/main" id="{DD5DF1F9-496C-44EF-BBE4-CE390F8DC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406" y="1643556"/>
            <a:ext cx="4386195" cy="511288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081D5E52-DFDA-44ED-85F5-87299A890695}"/>
              </a:ext>
            </a:extLst>
          </p:cNvPr>
          <p:cNvSpPr>
            <a:spLocks noGrp="1"/>
          </p:cNvSpPr>
          <p:nvPr>
            <p:ph type="subTitle" idx="1"/>
          </p:nvPr>
        </p:nvSpPr>
        <p:spPr>
          <a:xfrm>
            <a:off x="7412944" y="5557230"/>
            <a:ext cx="4386195" cy="1191875"/>
          </a:xfrm>
        </p:spPr>
        <p:txBody>
          <a:bodyPr>
            <a:normAutofit/>
          </a:bodyPr>
          <a:lstStyle/>
          <a:p>
            <a:pPr algn="l"/>
            <a:r>
              <a:rPr lang="en-US" sz="2800" dirty="0" err="1">
                <a:ln w="0"/>
                <a:solidFill>
                  <a:schemeClr val="accent1"/>
                </a:solidFill>
                <a:effectLst>
                  <a:outerShdw blurRad="38100" dist="25400" dir="5400000" algn="ctr" rotWithShape="0">
                    <a:srgbClr val="6E747A">
                      <a:alpha val="43000"/>
                    </a:srgbClr>
                  </a:outerShdw>
                </a:effectLst>
              </a:rPr>
              <a:t>Presentatie</a:t>
            </a:r>
            <a:r>
              <a:rPr lang="en-US" sz="2800" dirty="0">
                <a:ln w="0"/>
                <a:solidFill>
                  <a:schemeClr val="accent1"/>
                </a:solidFill>
                <a:effectLst>
                  <a:outerShdw blurRad="38100" dist="25400" dir="5400000" algn="ctr" rotWithShape="0">
                    <a:srgbClr val="6E747A">
                      <a:alpha val="43000"/>
                    </a:srgbClr>
                  </a:outerShdw>
                </a:effectLst>
              </a:rPr>
              <a:t>: </a:t>
            </a:r>
            <a:r>
              <a:rPr lang="en-US" sz="2800" dirty="0" err="1">
                <a:ln w="0"/>
                <a:solidFill>
                  <a:schemeClr val="accent1"/>
                </a:solidFill>
                <a:effectLst>
                  <a:outerShdw blurRad="38100" dist="25400" dir="5400000" algn="ctr" rotWithShape="0">
                    <a:srgbClr val="6E747A">
                      <a:alpha val="43000"/>
                    </a:srgbClr>
                  </a:outerShdw>
                </a:effectLst>
              </a:rPr>
              <a:t>Teun</a:t>
            </a:r>
            <a:r>
              <a:rPr lang="en-US" sz="2800" dirty="0">
                <a:ln w="0"/>
                <a:solidFill>
                  <a:schemeClr val="accent1"/>
                </a:solidFill>
                <a:effectLst>
                  <a:outerShdw blurRad="38100" dist="25400" dir="5400000" algn="ctr" rotWithShape="0">
                    <a:srgbClr val="6E747A">
                      <a:alpha val="43000"/>
                    </a:srgbClr>
                  </a:outerShdw>
                </a:effectLst>
              </a:rPr>
              <a:t> Terpstra</a:t>
            </a:r>
          </a:p>
          <a:p>
            <a:pPr algn="l"/>
            <a:r>
              <a:rPr lang="en-US" sz="2800" dirty="0">
                <a:ln w="0"/>
                <a:solidFill>
                  <a:schemeClr val="accent1"/>
                </a:solidFill>
                <a:effectLst>
                  <a:outerShdw blurRad="38100" dist="25400" dir="5400000" algn="ctr" rotWithShape="0">
                    <a:srgbClr val="6E747A">
                      <a:alpha val="43000"/>
                    </a:srgbClr>
                  </a:outerShdw>
                </a:effectLst>
              </a:rPr>
              <a:t>Moderator: Paul van Eijk</a:t>
            </a:r>
          </a:p>
        </p:txBody>
      </p:sp>
      <p:grpSp>
        <p:nvGrpSpPr>
          <p:cNvPr id="29" name="Group 28">
            <a:extLst>
              <a:ext uri="{FF2B5EF4-FFF2-40B4-BE49-F238E27FC236}">
                <a16:creationId xmlns:a16="http://schemas.microsoft.com/office/drawing/2014/main" id="{0ECBB032-CC93-409F-BE5A-AF6467B7608A}"/>
              </a:ext>
            </a:extLst>
          </p:cNvPr>
          <p:cNvGrpSpPr/>
          <p:nvPr/>
        </p:nvGrpSpPr>
        <p:grpSpPr>
          <a:xfrm>
            <a:off x="129866" y="4809506"/>
            <a:ext cx="2439654" cy="1939600"/>
            <a:chOff x="45182" y="4858791"/>
            <a:chExt cx="2439654" cy="1939600"/>
          </a:xfrm>
        </p:grpSpPr>
        <p:grpSp>
          <p:nvGrpSpPr>
            <p:cNvPr id="20" name="Group 19">
              <a:extLst>
                <a:ext uri="{FF2B5EF4-FFF2-40B4-BE49-F238E27FC236}">
                  <a16:creationId xmlns:a16="http://schemas.microsoft.com/office/drawing/2014/main" id="{3F6C8654-02E6-4664-A8BB-E8E1F7FA1DCA}"/>
                </a:ext>
              </a:extLst>
            </p:cNvPr>
            <p:cNvGrpSpPr/>
            <p:nvPr/>
          </p:nvGrpSpPr>
          <p:grpSpPr>
            <a:xfrm>
              <a:off x="354346" y="5368494"/>
              <a:ext cx="1855454" cy="1299006"/>
              <a:chOff x="354346" y="5558994"/>
              <a:chExt cx="1855454" cy="1299006"/>
            </a:xfrm>
          </p:grpSpPr>
          <p:pic>
            <p:nvPicPr>
              <p:cNvPr id="3076" name="Picture 4" descr="Afbeeldingsresultaat voor logo gemeente vlissingen">
                <a:extLst>
                  <a:ext uri="{FF2B5EF4-FFF2-40B4-BE49-F238E27FC236}">
                    <a16:creationId xmlns:a16="http://schemas.microsoft.com/office/drawing/2014/main" id="{83D8EDA8-123C-4EC3-8B83-2197DE9F7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46" y="5558994"/>
                <a:ext cx="917245" cy="6866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logo gemeente middelburg">
                <a:extLst>
                  <a:ext uri="{FF2B5EF4-FFF2-40B4-BE49-F238E27FC236}">
                    <a16:creationId xmlns:a16="http://schemas.microsoft.com/office/drawing/2014/main" id="{20FAD747-D2EB-4B44-AF66-B17F929B9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91" y="5569478"/>
                <a:ext cx="938209" cy="6656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804E7ED-E54D-4145-9113-1DB3FE1DAF4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0050" y="6233160"/>
                <a:ext cx="1530350" cy="624840"/>
              </a:xfrm>
              <a:prstGeom prst="rect">
                <a:avLst/>
              </a:prstGeom>
              <a:solidFill>
                <a:srgbClr val="FFFFFF"/>
              </a:solidFill>
              <a:ln>
                <a:noFill/>
              </a:ln>
            </p:spPr>
          </p:pic>
        </p:grpSp>
        <p:sp>
          <p:nvSpPr>
            <p:cNvPr id="23" name="Oval 22">
              <a:extLst>
                <a:ext uri="{FF2B5EF4-FFF2-40B4-BE49-F238E27FC236}">
                  <a16:creationId xmlns:a16="http://schemas.microsoft.com/office/drawing/2014/main" id="{28CE966F-596E-471C-BD0D-F7E63FD9340B}"/>
                </a:ext>
              </a:extLst>
            </p:cNvPr>
            <p:cNvSpPr/>
            <p:nvPr/>
          </p:nvSpPr>
          <p:spPr>
            <a:xfrm>
              <a:off x="45182" y="4858791"/>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Group 24">
            <a:extLst>
              <a:ext uri="{FF2B5EF4-FFF2-40B4-BE49-F238E27FC236}">
                <a16:creationId xmlns:a16="http://schemas.microsoft.com/office/drawing/2014/main" id="{C2BB37FA-3937-4E69-92D7-3CE29CBBCD99}"/>
              </a:ext>
            </a:extLst>
          </p:cNvPr>
          <p:cNvGrpSpPr/>
          <p:nvPr/>
        </p:nvGrpSpPr>
        <p:grpSpPr>
          <a:xfrm>
            <a:off x="6292064" y="101923"/>
            <a:ext cx="2439654" cy="1939600"/>
            <a:chOff x="9674310" y="-3338"/>
            <a:chExt cx="2439654" cy="1939600"/>
          </a:xfrm>
        </p:grpSpPr>
        <p:grpSp>
          <p:nvGrpSpPr>
            <p:cNvPr id="22" name="Group 21">
              <a:extLst>
                <a:ext uri="{FF2B5EF4-FFF2-40B4-BE49-F238E27FC236}">
                  <a16:creationId xmlns:a16="http://schemas.microsoft.com/office/drawing/2014/main" id="{CEE37A6D-AC25-455E-9ADA-08BE07A8FB56}"/>
                </a:ext>
              </a:extLst>
            </p:cNvPr>
            <p:cNvGrpSpPr/>
            <p:nvPr/>
          </p:nvGrpSpPr>
          <p:grpSpPr>
            <a:xfrm>
              <a:off x="9975516" y="407851"/>
              <a:ext cx="1930679" cy="1168022"/>
              <a:chOff x="10077116" y="115305"/>
              <a:chExt cx="1930679" cy="1168022"/>
            </a:xfrm>
          </p:grpSpPr>
          <p:pic>
            <p:nvPicPr>
              <p:cNvPr id="3082" name="Picture 10" descr="Afbeeldingsresultaat voor logo gemeente groningen">
                <a:extLst>
                  <a:ext uri="{FF2B5EF4-FFF2-40B4-BE49-F238E27FC236}">
                    <a16:creationId xmlns:a16="http://schemas.microsoft.com/office/drawing/2014/main" id="{EC36F147-E725-494A-A72D-BEF8B204F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7116" y="277978"/>
                <a:ext cx="915987" cy="476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logo hanzehogeschool groningen">
                <a:extLst>
                  <a:ext uri="{FF2B5EF4-FFF2-40B4-BE49-F238E27FC236}">
                    <a16:creationId xmlns:a16="http://schemas.microsoft.com/office/drawing/2014/main" id="{92C0B550-80BD-46B4-9D4F-A426C2C9F67D}"/>
                  </a:ext>
                </a:extLst>
              </p:cNvPr>
              <p:cNvPicPr/>
              <p:nvPr/>
            </p:nvPicPr>
            <p:blipFill rotWithShape="1">
              <a:blip r:embed="rId7" cstate="print">
                <a:extLst>
                  <a:ext uri="{28A0092B-C50C-407E-A947-70E740481C1C}">
                    <a14:useLocalDpi xmlns:a14="http://schemas.microsoft.com/office/drawing/2010/main" val="0"/>
                  </a:ext>
                </a:extLst>
              </a:blip>
              <a:srcRect l="-55" t="-2" r="-425" b="5"/>
              <a:stretch/>
            </p:blipFill>
            <p:spPr bwMode="auto">
              <a:xfrm>
                <a:off x="10177938" y="902962"/>
                <a:ext cx="1438910" cy="380365"/>
              </a:xfrm>
              <a:prstGeom prst="rect">
                <a:avLst/>
              </a:prstGeom>
              <a:solidFill>
                <a:srgbClr val="FFFFFF"/>
              </a:solidFill>
              <a:ln>
                <a:noFill/>
              </a:ln>
            </p:spPr>
          </p:pic>
          <p:pic>
            <p:nvPicPr>
              <p:cNvPr id="3086" name="Picture 14" descr="Afbeeldingsresultaat voor logo waterschap noorderzijlvest">
                <a:extLst>
                  <a:ext uri="{FF2B5EF4-FFF2-40B4-BE49-F238E27FC236}">
                    <a16:creationId xmlns:a16="http://schemas.microsoft.com/office/drawing/2014/main" id="{BEFD7A5B-3AE2-441D-A3BD-D007A814A3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9067" y="115305"/>
                <a:ext cx="908728" cy="6815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Oval 34">
              <a:extLst>
                <a:ext uri="{FF2B5EF4-FFF2-40B4-BE49-F238E27FC236}">
                  <a16:creationId xmlns:a16="http://schemas.microsoft.com/office/drawing/2014/main" id="{D1C8DA8E-43A9-49C6-B30B-75FFE168F12B}"/>
                </a:ext>
              </a:extLst>
            </p:cNvPr>
            <p:cNvSpPr/>
            <p:nvPr/>
          </p:nvSpPr>
          <p:spPr>
            <a:xfrm>
              <a:off x="9674310" y="-3338"/>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0" name="Title 1">
            <a:extLst>
              <a:ext uri="{FF2B5EF4-FFF2-40B4-BE49-F238E27FC236}">
                <a16:creationId xmlns:a16="http://schemas.microsoft.com/office/drawing/2014/main" id="{86D3C783-DF57-45D1-9512-A05E5259531B}"/>
              </a:ext>
            </a:extLst>
          </p:cNvPr>
          <p:cNvSpPr txBox="1">
            <a:spLocks/>
          </p:cNvSpPr>
          <p:nvPr/>
        </p:nvSpPr>
        <p:spPr>
          <a:xfrm>
            <a:off x="7412944" y="1950047"/>
            <a:ext cx="5727700" cy="280150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ln w="0"/>
                <a:solidFill>
                  <a:schemeClr val="accent1"/>
                </a:solidFill>
                <a:effectLst>
                  <a:outerShdw blurRad="38100" dist="25400" dir="5400000" algn="ctr" rotWithShape="0">
                    <a:srgbClr val="6E747A">
                      <a:alpha val="43000"/>
                    </a:srgbClr>
                  </a:outerShdw>
                </a:effectLst>
              </a:rPr>
              <a:t>Deelrapport 2B: </a:t>
            </a:r>
          </a:p>
          <a:p>
            <a:pPr algn="l"/>
            <a:endParaRPr lang="nl-NL" sz="3600" dirty="0">
              <a:ln w="0"/>
              <a:solidFill>
                <a:schemeClr val="accent1"/>
              </a:solidFill>
              <a:effectLst>
                <a:outerShdw blurRad="38100" dist="25400" dir="5400000" algn="ctr" rotWithShape="0">
                  <a:srgbClr val="6E747A">
                    <a:alpha val="43000"/>
                  </a:srgbClr>
                </a:outerShdw>
              </a:effectLst>
            </a:endParaRPr>
          </a:p>
          <a:p>
            <a:pPr algn="l"/>
            <a:r>
              <a:rPr lang="nl-NL" sz="3600" dirty="0">
                <a:ln w="0"/>
                <a:solidFill>
                  <a:schemeClr val="accent1"/>
                </a:solidFill>
                <a:effectLst>
                  <a:outerShdw blurRad="38100" dist="25400" dir="5400000" algn="ctr" rotWithShape="0">
                    <a:srgbClr val="6E747A">
                      <a:alpha val="43000"/>
                    </a:srgbClr>
                  </a:outerShdw>
                </a:effectLst>
              </a:rPr>
              <a:t>Belevingsonderzoek </a:t>
            </a:r>
          </a:p>
          <a:p>
            <a:pPr algn="l"/>
            <a:r>
              <a:rPr lang="nl-NL" sz="3600" dirty="0">
                <a:ln w="0"/>
                <a:solidFill>
                  <a:schemeClr val="accent1"/>
                </a:solidFill>
                <a:effectLst>
                  <a:outerShdw blurRad="38100" dist="25400" dir="5400000" algn="ctr" rotWithShape="0">
                    <a:srgbClr val="6E747A">
                      <a:alpha val="43000"/>
                    </a:srgbClr>
                  </a:outerShdw>
                </a:effectLst>
              </a:rPr>
              <a:t>extreem weer</a:t>
            </a:r>
          </a:p>
          <a:p>
            <a:pPr algn="l"/>
            <a:endParaRPr lang="nl-NL" sz="3600" b="1" dirty="0">
              <a:ln w="22225">
                <a:solidFill>
                  <a:schemeClr val="accent2"/>
                </a:solidFill>
                <a:prstDash val="solid"/>
              </a:ln>
              <a:solidFill>
                <a:schemeClr val="accent2">
                  <a:lumMod val="40000"/>
                  <a:lumOff val="60000"/>
                </a:schemeClr>
              </a:solidFill>
            </a:endParaRPr>
          </a:p>
        </p:txBody>
      </p:sp>
      <p:sp>
        <p:nvSpPr>
          <p:cNvPr id="6" name="Rectangle 5">
            <a:extLst>
              <a:ext uri="{FF2B5EF4-FFF2-40B4-BE49-F238E27FC236}">
                <a16:creationId xmlns:a16="http://schemas.microsoft.com/office/drawing/2014/main" id="{9C7CDC59-DF7A-4B17-87FB-3825CD035B89}"/>
              </a:ext>
            </a:extLst>
          </p:cNvPr>
          <p:cNvSpPr/>
          <p:nvPr/>
        </p:nvSpPr>
        <p:spPr>
          <a:xfrm>
            <a:off x="2569520" y="1276904"/>
            <a:ext cx="1666875" cy="2283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Group 27">
            <a:extLst>
              <a:ext uri="{FF2B5EF4-FFF2-40B4-BE49-F238E27FC236}">
                <a16:creationId xmlns:a16="http://schemas.microsoft.com/office/drawing/2014/main" id="{228C5ABB-85AF-4B9A-AA94-780D9D6AA9AF}"/>
              </a:ext>
            </a:extLst>
          </p:cNvPr>
          <p:cNvGrpSpPr/>
          <p:nvPr/>
        </p:nvGrpSpPr>
        <p:grpSpPr>
          <a:xfrm>
            <a:off x="1127959" y="2712247"/>
            <a:ext cx="2451361" cy="2039303"/>
            <a:chOff x="2288978" y="3511512"/>
            <a:chExt cx="2451361" cy="2039303"/>
          </a:xfrm>
        </p:grpSpPr>
        <p:grpSp>
          <p:nvGrpSpPr>
            <p:cNvPr id="15" name="Group 14">
              <a:extLst>
                <a:ext uri="{FF2B5EF4-FFF2-40B4-BE49-F238E27FC236}">
                  <a16:creationId xmlns:a16="http://schemas.microsoft.com/office/drawing/2014/main" id="{6CFED8CC-D683-466B-BF28-E8594592D078}"/>
                </a:ext>
              </a:extLst>
            </p:cNvPr>
            <p:cNvGrpSpPr/>
            <p:nvPr/>
          </p:nvGrpSpPr>
          <p:grpSpPr>
            <a:xfrm>
              <a:off x="2383236" y="3511512"/>
              <a:ext cx="2357103" cy="1518729"/>
              <a:chOff x="2684716" y="4026409"/>
              <a:chExt cx="2357103" cy="1518729"/>
            </a:xfrm>
          </p:grpSpPr>
          <p:pic>
            <p:nvPicPr>
              <p:cNvPr id="10" name="Picture 2" descr="Afbeeldingsresultaat voor logo gemeente rotterdam">
                <a:extLst>
                  <a:ext uri="{FF2B5EF4-FFF2-40B4-BE49-F238E27FC236}">
                    <a16:creationId xmlns:a16="http://schemas.microsoft.com/office/drawing/2014/main" id="{E278EC37-B73E-427A-8E65-46E8EEA58C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680" y="4026409"/>
                <a:ext cx="2251139" cy="14967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huisstijl.hr.nl/PageFiles/93041/logo_klein_gevel_nl_en.png">
                <a:extLst>
                  <a:ext uri="{FF2B5EF4-FFF2-40B4-BE49-F238E27FC236}">
                    <a16:creationId xmlns:a16="http://schemas.microsoft.com/office/drawing/2014/main" id="{DFC30561-F690-484D-A1ED-2950CA52D8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587" t="5719" r="7011" b="82190"/>
              <a:stretch/>
            </p:blipFill>
            <p:spPr bwMode="auto">
              <a:xfrm>
                <a:off x="2684716" y="5202238"/>
                <a:ext cx="2251139" cy="342900"/>
              </a:xfrm>
              <a:prstGeom prst="rect">
                <a:avLst/>
              </a:prstGeom>
              <a:solidFill>
                <a:srgbClr val="FFFFFF"/>
              </a:solidFill>
              <a:ln>
                <a:noFill/>
              </a:ln>
              <a:extLst>
                <a:ext uri="{53640926-AAD7-44D8-BBD7-CCE9431645EC}">
                  <a14:shadowObscured xmlns:a14="http://schemas.microsoft.com/office/drawing/2010/main"/>
                </a:ext>
              </a:extLst>
            </p:spPr>
          </p:pic>
        </p:grpSp>
        <p:sp>
          <p:nvSpPr>
            <p:cNvPr id="33" name="Oval 32">
              <a:extLst>
                <a:ext uri="{FF2B5EF4-FFF2-40B4-BE49-F238E27FC236}">
                  <a16:creationId xmlns:a16="http://schemas.microsoft.com/office/drawing/2014/main" id="{86BABD31-6166-40A9-A580-D14D13BBF165}"/>
                </a:ext>
              </a:extLst>
            </p:cNvPr>
            <p:cNvSpPr/>
            <p:nvPr/>
          </p:nvSpPr>
          <p:spPr>
            <a:xfrm>
              <a:off x="2288978" y="3611215"/>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up 26">
            <a:extLst>
              <a:ext uri="{FF2B5EF4-FFF2-40B4-BE49-F238E27FC236}">
                <a16:creationId xmlns:a16="http://schemas.microsoft.com/office/drawing/2014/main" id="{5EB07B99-A0C5-46C9-A017-1F6587F327B4}"/>
              </a:ext>
            </a:extLst>
          </p:cNvPr>
          <p:cNvGrpSpPr/>
          <p:nvPr/>
        </p:nvGrpSpPr>
        <p:grpSpPr>
          <a:xfrm>
            <a:off x="3525857" y="353207"/>
            <a:ext cx="2472384" cy="1939600"/>
            <a:chOff x="6453298" y="859185"/>
            <a:chExt cx="2472384" cy="1939600"/>
          </a:xfrm>
        </p:grpSpPr>
        <p:grpSp>
          <p:nvGrpSpPr>
            <p:cNvPr id="21" name="Group 20">
              <a:extLst>
                <a:ext uri="{FF2B5EF4-FFF2-40B4-BE49-F238E27FC236}">
                  <a16:creationId xmlns:a16="http://schemas.microsoft.com/office/drawing/2014/main" id="{85CCDDF1-30B3-4307-B77D-F26283772293}"/>
                </a:ext>
              </a:extLst>
            </p:cNvPr>
            <p:cNvGrpSpPr/>
            <p:nvPr/>
          </p:nvGrpSpPr>
          <p:grpSpPr>
            <a:xfrm>
              <a:off x="6453298" y="1041400"/>
              <a:ext cx="2438288" cy="1390767"/>
              <a:chOff x="7273800" y="832051"/>
              <a:chExt cx="2438288" cy="1390767"/>
            </a:xfrm>
          </p:grpSpPr>
          <p:pic>
            <p:nvPicPr>
              <p:cNvPr id="14" name="Picture 13" descr="Image result for van hall larenstein">
                <a:extLst>
                  <a:ext uri="{FF2B5EF4-FFF2-40B4-BE49-F238E27FC236}">
                    <a16:creationId xmlns:a16="http://schemas.microsoft.com/office/drawing/2014/main" id="{94E9BFA2-9A93-4797-A04A-3DC0A475A53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5403" y="1810812"/>
                <a:ext cx="1472716" cy="412006"/>
              </a:xfrm>
              <a:prstGeom prst="rect">
                <a:avLst/>
              </a:prstGeom>
              <a:solidFill>
                <a:srgbClr val="FFFFFF"/>
              </a:solidFill>
              <a:ln>
                <a:noFill/>
              </a:ln>
            </p:spPr>
          </p:pic>
          <p:pic>
            <p:nvPicPr>
              <p:cNvPr id="3084" name="Picture 12" descr="Afbeeldingsresultaat voor logo wetterskip fryslan">
                <a:extLst>
                  <a:ext uri="{FF2B5EF4-FFF2-40B4-BE49-F238E27FC236}">
                    <a16:creationId xmlns:a16="http://schemas.microsoft.com/office/drawing/2014/main" id="{0651160E-A89F-4917-98E0-BFBE3E29C89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999" t="14680" r="13458" b="3238"/>
              <a:stretch/>
            </p:blipFill>
            <p:spPr bwMode="auto">
              <a:xfrm>
                <a:off x="8467193" y="1060651"/>
                <a:ext cx="1244895" cy="6441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beeldingsresultaat voor logo gemeente leeuwarden">
                <a:extLst>
                  <a:ext uri="{FF2B5EF4-FFF2-40B4-BE49-F238E27FC236}">
                    <a16:creationId xmlns:a16="http://schemas.microsoft.com/office/drawing/2014/main" id="{F4DBD992-1512-4CDC-885A-ADCD6E69B1D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1169"/>
              <a:stretch/>
            </p:blipFill>
            <p:spPr bwMode="auto">
              <a:xfrm>
                <a:off x="7273800" y="832051"/>
                <a:ext cx="1192102" cy="1012479"/>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Oval 33">
              <a:extLst>
                <a:ext uri="{FF2B5EF4-FFF2-40B4-BE49-F238E27FC236}">
                  <a16:creationId xmlns:a16="http://schemas.microsoft.com/office/drawing/2014/main" id="{39F205CF-D2A3-490A-8527-98C0086EF26F}"/>
                </a:ext>
              </a:extLst>
            </p:cNvPr>
            <p:cNvSpPr/>
            <p:nvPr/>
          </p:nvSpPr>
          <p:spPr>
            <a:xfrm>
              <a:off x="6486028" y="859185"/>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9" name="Picture 8" descr="http://www.regieorgaan-sia.nl/binaries/content/documents/sia-nl/algemeen/documenten/logo-regieorgaan-sia-2019/logo-regieorgaan-sia-2019/subsites%3Adocument">
            <a:extLst>
              <a:ext uri="{FF2B5EF4-FFF2-40B4-BE49-F238E27FC236}">
                <a16:creationId xmlns:a16="http://schemas.microsoft.com/office/drawing/2014/main" id="{B3615842-B1A4-4CFA-B111-57F72834BE25}"/>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312" y="1039997"/>
            <a:ext cx="1666875" cy="983615"/>
          </a:xfrm>
          <a:prstGeom prst="rect">
            <a:avLst/>
          </a:prstGeom>
          <a:noFill/>
          <a:ln>
            <a:noFill/>
          </a:ln>
        </p:spPr>
      </p:pic>
      <p:sp>
        <p:nvSpPr>
          <p:cNvPr id="32" name="Freeform: Shape 31">
            <a:extLst>
              <a:ext uri="{FF2B5EF4-FFF2-40B4-BE49-F238E27FC236}">
                <a16:creationId xmlns:a16="http://schemas.microsoft.com/office/drawing/2014/main" id="{1ED1CDD6-7D48-495D-AA54-190627E2E1E9}"/>
              </a:ext>
            </a:extLst>
          </p:cNvPr>
          <p:cNvSpPr/>
          <p:nvPr/>
        </p:nvSpPr>
        <p:spPr>
          <a:xfrm>
            <a:off x="1447800" y="75387"/>
            <a:ext cx="5207000" cy="1207313"/>
          </a:xfrm>
          <a:custGeom>
            <a:avLst/>
            <a:gdLst>
              <a:gd name="connsiteX0" fmla="*/ 0 w 5207000"/>
              <a:gd name="connsiteY0" fmla="*/ 1207313 h 1207313"/>
              <a:gd name="connsiteX1" fmla="*/ 711200 w 5207000"/>
              <a:gd name="connsiteY1" fmla="*/ 648513 h 1207313"/>
              <a:gd name="connsiteX2" fmla="*/ 1943100 w 5207000"/>
              <a:gd name="connsiteY2" fmla="*/ 153213 h 1207313"/>
              <a:gd name="connsiteX3" fmla="*/ 3505200 w 5207000"/>
              <a:gd name="connsiteY3" fmla="*/ 813 h 1207313"/>
              <a:gd name="connsiteX4" fmla="*/ 4622800 w 5207000"/>
              <a:gd name="connsiteY4" fmla="*/ 102413 h 1207313"/>
              <a:gd name="connsiteX5" fmla="*/ 5207000 w 5207000"/>
              <a:gd name="connsiteY5" fmla="*/ 305613 h 120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7000" h="1207313">
                <a:moveTo>
                  <a:pt x="0" y="1207313"/>
                </a:moveTo>
                <a:cubicBezTo>
                  <a:pt x="193675" y="1015754"/>
                  <a:pt x="387350" y="824196"/>
                  <a:pt x="711200" y="648513"/>
                </a:cubicBezTo>
                <a:cubicBezTo>
                  <a:pt x="1035050" y="472830"/>
                  <a:pt x="1477433" y="261163"/>
                  <a:pt x="1943100" y="153213"/>
                </a:cubicBezTo>
                <a:cubicBezTo>
                  <a:pt x="2408767" y="45263"/>
                  <a:pt x="3058583" y="9280"/>
                  <a:pt x="3505200" y="813"/>
                </a:cubicBezTo>
                <a:cubicBezTo>
                  <a:pt x="3951817" y="-7654"/>
                  <a:pt x="4339167" y="51613"/>
                  <a:pt x="4622800" y="102413"/>
                </a:cubicBezTo>
                <a:cubicBezTo>
                  <a:pt x="4906433" y="153213"/>
                  <a:pt x="5158317" y="254813"/>
                  <a:pt x="5207000" y="305613"/>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Freeform: Shape 35">
            <a:extLst>
              <a:ext uri="{FF2B5EF4-FFF2-40B4-BE49-F238E27FC236}">
                <a16:creationId xmlns:a16="http://schemas.microsoft.com/office/drawing/2014/main" id="{86055838-76F3-4DCC-B3CA-056E4759D2A9}"/>
              </a:ext>
            </a:extLst>
          </p:cNvPr>
          <p:cNvSpPr/>
          <p:nvPr/>
        </p:nvSpPr>
        <p:spPr>
          <a:xfrm>
            <a:off x="512138" y="1959600"/>
            <a:ext cx="438031" cy="3044200"/>
          </a:xfrm>
          <a:custGeom>
            <a:avLst/>
            <a:gdLst>
              <a:gd name="connsiteX0" fmla="*/ 427662 w 438031"/>
              <a:gd name="connsiteY0" fmla="*/ 21600 h 3044200"/>
              <a:gd name="connsiteX1" fmla="*/ 389562 w 438031"/>
              <a:gd name="connsiteY1" fmla="*/ 135900 h 3044200"/>
              <a:gd name="connsiteX2" fmla="*/ 46662 w 438031"/>
              <a:gd name="connsiteY2" fmla="*/ 1050300 h 3044200"/>
              <a:gd name="connsiteX3" fmla="*/ 8562 w 438031"/>
              <a:gd name="connsiteY3" fmla="*/ 2231400 h 3044200"/>
              <a:gd name="connsiteX4" fmla="*/ 97462 w 438031"/>
              <a:gd name="connsiteY4" fmla="*/ 3044200 h 30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31" h="3044200">
                <a:moveTo>
                  <a:pt x="427662" y="21600"/>
                </a:moveTo>
                <a:cubicBezTo>
                  <a:pt x="440362" y="-6975"/>
                  <a:pt x="453062" y="-35550"/>
                  <a:pt x="389562" y="135900"/>
                </a:cubicBezTo>
                <a:cubicBezTo>
                  <a:pt x="326062" y="307350"/>
                  <a:pt x="110162" y="701050"/>
                  <a:pt x="46662" y="1050300"/>
                </a:cubicBezTo>
                <a:cubicBezTo>
                  <a:pt x="-16838" y="1399550"/>
                  <a:pt x="95" y="1899083"/>
                  <a:pt x="8562" y="2231400"/>
                </a:cubicBezTo>
                <a:cubicBezTo>
                  <a:pt x="17029" y="2563717"/>
                  <a:pt x="29729" y="2923550"/>
                  <a:pt x="97462" y="304420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Freeform: Shape 36">
            <a:extLst>
              <a:ext uri="{FF2B5EF4-FFF2-40B4-BE49-F238E27FC236}">
                <a16:creationId xmlns:a16="http://schemas.microsoft.com/office/drawing/2014/main" id="{3450F40B-E7CD-4116-9B67-C5CA08959A56}"/>
              </a:ext>
            </a:extLst>
          </p:cNvPr>
          <p:cNvSpPr/>
          <p:nvPr/>
        </p:nvSpPr>
        <p:spPr>
          <a:xfrm>
            <a:off x="1765300" y="900886"/>
            <a:ext cx="1905000" cy="597714"/>
          </a:xfrm>
          <a:custGeom>
            <a:avLst/>
            <a:gdLst>
              <a:gd name="connsiteX0" fmla="*/ 0 w 1905000"/>
              <a:gd name="connsiteY0" fmla="*/ 597714 h 597714"/>
              <a:gd name="connsiteX1" fmla="*/ 482600 w 1905000"/>
              <a:gd name="connsiteY1" fmla="*/ 331014 h 597714"/>
              <a:gd name="connsiteX2" fmla="*/ 1422400 w 1905000"/>
              <a:gd name="connsiteY2" fmla="*/ 51614 h 597714"/>
              <a:gd name="connsiteX3" fmla="*/ 1905000 w 1905000"/>
              <a:gd name="connsiteY3" fmla="*/ 814 h 597714"/>
            </a:gdLst>
            <a:ahLst/>
            <a:cxnLst>
              <a:cxn ang="0">
                <a:pos x="connsiteX0" y="connsiteY0"/>
              </a:cxn>
              <a:cxn ang="0">
                <a:pos x="connsiteX1" y="connsiteY1"/>
              </a:cxn>
              <a:cxn ang="0">
                <a:pos x="connsiteX2" y="connsiteY2"/>
              </a:cxn>
              <a:cxn ang="0">
                <a:pos x="connsiteX3" y="connsiteY3"/>
              </a:cxn>
            </a:cxnLst>
            <a:rect l="l" t="t" r="r" b="b"/>
            <a:pathLst>
              <a:path w="1905000" h="597714">
                <a:moveTo>
                  <a:pt x="0" y="597714"/>
                </a:moveTo>
                <a:cubicBezTo>
                  <a:pt x="122766" y="509872"/>
                  <a:pt x="245533" y="422031"/>
                  <a:pt x="482600" y="331014"/>
                </a:cubicBezTo>
                <a:cubicBezTo>
                  <a:pt x="719667" y="239997"/>
                  <a:pt x="1185333" y="106647"/>
                  <a:pt x="1422400" y="51614"/>
                </a:cubicBezTo>
                <a:cubicBezTo>
                  <a:pt x="1659467" y="-3419"/>
                  <a:pt x="1824567" y="-1303"/>
                  <a:pt x="1905000" y="814"/>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Freeform: Shape 38">
            <a:extLst>
              <a:ext uri="{FF2B5EF4-FFF2-40B4-BE49-F238E27FC236}">
                <a16:creationId xmlns:a16="http://schemas.microsoft.com/office/drawing/2014/main" id="{C5A5BC79-2B3F-4CD2-A3E6-D45796378C83}"/>
              </a:ext>
            </a:extLst>
          </p:cNvPr>
          <p:cNvSpPr/>
          <p:nvPr/>
        </p:nvSpPr>
        <p:spPr>
          <a:xfrm>
            <a:off x="1358900" y="1828800"/>
            <a:ext cx="952500" cy="979351"/>
          </a:xfrm>
          <a:custGeom>
            <a:avLst/>
            <a:gdLst>
              <a:gd name="connsiteX0" fmla="*/ 0 w 952500"/>
              <a:gd name="connsiteY0" fmla="*/ 0 h 979351"/>
              <a:gd name="connsiteX1" fmla="*/ 495300 w 952500"/>
              <a:gd name="connsiteY1" fmla="*/ 406400 h 979351"/>
              <a:gd name="connsiteX2" fmla="*/ 889000 w 952500"/>
              <a:gd name="connsiteY2" fmla="*/ 914400 h 979351"/>
              <a:gd name="connsiteX3" fmla="*/ 952500 w 952500"/>
              <a:gd name="connsiteY3" fmla="*/ 977900 h 979351"/>
            </a:gdLst>
            <a:ahLst/>
            <a:cxnLst>
              <a:cxn ang="0">
                <a:pos x="connsiteX0" y="connsiteY0"/>
              </a:cxn>
              <a:cxn ang="0">
                <a:pos x="connsiteX1" y="connsiteY1"/>
              </a:cxn>
              <a:cxn ang="0">
                <a:pos x="connsiteX2" y="connsiteY2"/>
              </a:cxn>
              <a:cxn ang="0">
                <a:pos x="connsiteX3" y="connsiteY3"/>
              </a:cxn>
            </a:cxnLst>
            <a:rect l="l" t="t" r="r" b="b"/>
            <a:pathLst>
              <a:path w="952500" h="979351">
                <a:moveTo>
                  <a:pt x="0" y="0"/>
                </a:moveTo>
                <a:cubicBezTo>
                  <a:pt x="173566" y="127000"/>
                  <a:pt x="347133" y="254000"/>
                  <a:pt x="495300" y="406400"/>
                </a:cubicBezTo>
                <a:cubicBezTo>
                  <a:pt x="643467" y="558800"/>
                  <a:pt x="812800" y="819150"/>
                  <a:pt x="889000" y="914400"/>
                </a:cubicBezTo>
                <a:cubicBezTo>
                  <a:pt x="965200" y="1009650"/>
                  <a:pt x="933450" y="969433"/>
                  <a:pt x="952500" y="97790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627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8A2F-BFB3-4E46-985B-14B70AD95F2D}"/>
              </a:ext>
            </a:extLst>
          </p:cNvPr>
          <p:cNvSpPr>
            <a:spLocks noGrp="1"/>
          </p:cNvSpPr>
          <p:nvPr>
            <p:ph type="title"/>
          </p:nvPr>
        </p:nvSpPr>
        <p:spPr>
          <a:xfrm>
            <a:off x="838200" y="2270125"/>
            <a:ext cx="10515600" cy="1325563"/>
          </a:xfrm>
        </p:spPr>
        <p:txBody>
          <a:bodyPr/>
          <a:lstStyle/>
          <a:p>
            <a:pPr algn="ctr"/>
            <a:r>
              <a:rPr lang="en-US" dirty="0">
                <a:solidFill>
                  <a:schemeClr val="tx2"/>
                </a:solidFill>
              </a:rPr>
              <a:t>EIGEN ROL &amp; GEDRAG</a:t>
            </a:r>
            <a:br>
              <a:rPr lang="en-US" dirty="0">
                <a:solidFill>
                  <a:schemeClr val="tx2"/>
                </a:solidFill>
              </a:rPr>
            </a:br>
            <a:endParaRPr lang="nl-NL" i="1" dirty="0">
              <a:solidFill>
                <a:schemeClr val="tx2"/>
              </a:solidFill>
            </a:endParaRPr>
          </a:p>
        </p:txBody>
      </p:sp>
    </p:spTree>
    <p:extLst>
      <p:ext uri="{BB962C8B-B14F-4D97-AF65-F5344CB8AC3E}">
        <p14:creationId xmlns:p14="http://schemas.microsoft.com/office/powerpoint/2010/main" val="301413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16972B1-4915-4F84-B7BD-423D44E086EA}"/>
              </a:ext>
            </a:extLst>
          </p:cNvPr>
          <p:cNvGraphicFramePr>
            <a:graphicFrameLocks/>
          </p:cNvGraphicFramePr>
          <p:nvPr>
            <p:extLst>
              <p:ext uri="{D42A27DB-BD31-4B8C-83A1-F6EECF244321}">
                <p14:modId xmlns:p14="http://schemas.microsoft.com/office/powerpoint/2010/main" val="3399285073"/>
              </p:ext>
            </p:extLst>
          </p:nvPr>
        </p:nvGraphicFramePr>
        <p:xfrm>
          <a:off x="188533" y="317501"/>
          <a:ext cx="11645900" cy="3340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0A36BB5-5FE1-44B0-8CF2-AB5D5F80718A}"/>
              </a:ext>
            </a:extLst>
          </p:cNvPr>
          <p:cNvGraphicFramePr>
            <a:graphicFrameLocks/>
          </p:cNvGraphicFramePr>
          <p:nvPr>
            <p:extLst>
              <p:ext uri="{D42A27DB-BD31-4B8C-83A1-F6EECF244321}">
                <p14:modId xmlns:p14="http://schemas.microsoft.com/office/powerpoint/2010/main" val="2489091934"/>
              </p:ext>
            </p:extLst>
          </p:nvPr>
        </p:nvGraphicFramePr>
        <p:xfrm>
          <a:off x="188533" y="3848100"/>
          <a:ext cx="11645900" cy="26923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6ABF4CD-68EF-429E-B587-0BB2EFF3E53B}"/>
              </a:ext>
            </a:extLst>
          </p:cNvPr>
          <p:cNvSpPr/>
          <p:nvPr/>
        </p:nvSpPr>
        <p:spPr>
          <a:xfrm>
            <a:off x="9916733" y="1765301"/>
            <a:ext cx="1917700" cy="1169551"/>
          </a:xfrm>
          <a:prstGeom prst="rect">
            <a:avLst/>
          </a:prstGeom>
        </p:spPr>
        <p:txBody>
          <a:bodyPr wrap="square">
            <a:spAutoFit/>
          </a:bodyPr>
          <a:lstStyle/>
          <a:p>
            <a:r>
              <a:rPr lang="nl-NL" sz="1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1=zeer oneens 2=enigszins oneens 3=niet oneens of eens 4=enigszins eens 5=zeer eens </a:t>
            </a:r>
            <a:endParaRPr lang="nl-NL" sz="1400" dirty="0">
              <a:solidFill>
                <a:schemeClr val="bg1">
                  <a:lumMod val="95000"/>
                </a:schemeClr>
              </a:solidFill>
            </a:endParaRPr>
          </a:p>
        </p:txBody>
      </p:sp>
      <p:sp>
        <p:nvSpPr>
          <p:cNvPr id="8" name="Rectangle 7">
            <a:extLst>
              <a:ext uri="{FF2B5EF4-FFF2-40B4-BE49-F238E27FC236}">
                <a16:creationId xmlns:a16="http://schemas.microsoft.com/office/drawing/2014/main" id="{A5F168DD-F255-4465-B529-35C7C80F4611}"/>
              </a:ext>
            </a:extLst>
          </p:cNvPr>
          <p:cNvSpPr/>
          <p:nvPr/>
        </p:nvSpPr>
        <p:spPr>
          <a:xfrm>
            <a:off x="9916733" y="4382652"/>
            <a:ext cx="1917700" cy="1169551"/>
          </a:xfrm>
          <a:prstGeom prst="rect">
            <a:avLst/>
          </a:prstGeom>
        </p:spPr>
        <p:txBody>
          <a:bodyPr wrap="square">
            <a:spAutoFit/>
          </a:bodyPr>
          <a:lstStyle/>
          <a:p>
            <a:r>
              <a:rPr lang="nl-NL" sz="14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1=zeer oneens 2=enigszins oneens 3=niet oneens of eens 4=enigszins eens 5=zeer eens </a:t>
            </a:r>
            <a:endParaRPr lang="nl-NL" sz="1400" dirty="0">
              <a:solidFill>
                <a:schemeClr val="bg1">
                  <a:lumMod val="95000"/>
                </a:schemeClr>
              </a:solidFill>
            </a:endParaRPr>
          </a:p>
        </p:txBody>
      </p:sp>
    </p:spTree>
    <p:extLst>
      <p:ext uri="{BB962C8B-B14F-4D97-AF65-F5344CB8AC3E}">
        <p14:creationId xmlns:p14="http://schemas.microsoft.com/office/powerpoint/2010/main" val="227306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87A9-804A-4A08-BC4E-70EC9C6B918A}"/>
              </a:ext>
            </a:extLst>
          </p:cNvPr>
          <p:cNvSpPr>
            <a:spLocks noGrp="1"/>
          </p:cNvSpPr>
          <p:nvPr>
            <p:ph type="title"/>
          </p:nvPr>
        </p:nvSpPr>
        <p:spPr/>
        <p:txBody>
          <a:bodyPr/>
          <a:lstStyle/>
          <a:p>
            <a:r>
              <a:rPr lang="en-US" dirty="0">
                <a:solidFill>
                  <a:schemeClr val="tx2"/>
                </a:solidFill>
              </a:rPr>
              <a:t>VERBANDEN</a:t>
            </a:r>
            <a:endParaRPr lang="nl-NL" dirty="0">
              <a:solidFill>
                <a:schemeClr val="tx2"/>
              </a:solidFill>
            </a:endParaRPr>
          </a:p>
        </p:txBody>
      </p:sp>
      <p:sp>
        <p:nvSpPr>
          <p:cNvPr id="6" name="TextBox 5">
            <a:extLst>
              <a:ext uri="{FF2B5EF4-FFF2-40B4-BE49-F238E27FC236}">
                <a16:creationId xmlns:a16="http://schemas.microsoft.com/office/drawing/2014/main" id="{D424BF78-6816-4C76-86CD-FD61C2E509FC}"/>
              </a:ext>
            </a:extLst>
          </p:cNvPr>
          <p:cNvSpPr txBox="1"/>
          <p:nvPr/>
        </p:nvSpPr>
        <p:spPr>
          <a:xfrm>
            <a:off x="7173798" y="1925606"/>
            <a:ext cx="247925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Initiatief</a:t>
            </a:r>
            <a:r>
              <a:rPr lang="en-US" dirty="0"/>
              <a:t> </a:t>
            </a:r>
            <a:r>
              <a:rPr lang="en-US" dirty="0" err="1"/>
              <a:t>bij</a:t>
            </a:r>
            <a:r>
              <a:rPr lang="en-US" dirty="0"/>
              <a:t> de </a:t>
            </a:r>
            <a:r>
              <a:rPr lang="en-US" dirty="0" err="1"/>
              <a:t>wijk</a:t>
            </a:r>
            <a:endParaRPr lang="en-US" dirty="0"/>
          </a:p>
          <a:p>
            <a:pPr algn="ctr"/>
            <a:r>
              <a:rPr lang="en-US" dirty="0"/>
              <a:t>(</a:t>
            </a:r>
            <a:r>
              <a:rPr lang="en-US" dirty="0" err="1"/>
              <a:t>overheidsparticipatie</a:t>
            </a:r>
            <a:r>
              <a:rPr lang="en-US" dirty="0"/>
              <a:t>)</a:t>
            </a:r>
            <a:endParaRPr lang="nl-NL" dirty="0"/>
          </a:p>
        </p:txBody>
      </p:sp>
      <p:sp>
        <p:nvSpPr>
          <p:cNvPr id="8" name="TextBox 7">
            <a:extLst>
              <a:ext uri="{FF2B5EF4-FFF2-40B4-BE49-F238E27FC236}">
                <a16:creationId xmlns:a16="http://schemas.microsoft.com/office/drawing/2014/main" id="{A299B267-9B11-4BE1-911A-BFFDF958F2B5}"/>
              </a:ext>
            </a:extLst>
          </p:cNvPr>
          <p:cNvSpPr txBox="1"/>
          <p:nvPr/>
        </p:nvSpPr>
        <p:spPr>
          <a:xfrm>
            <a:off x="7173798" y="4113630"/>
            <a:ext cx="247925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Initiatief</a:t>
            </a:r>
            <a:r>
              <a:rPr lang="en-US" dirty="0"/>
              <a:t> </a:t>
            </a:r>
            <a:r>
              <a:rPr lang="en-US" dirty="0" err="1"/>
              <a:t>bij</a:t>
            </a:r>
            <a:r>
              <a:rPr lang="en-US" dirty="0"/>
              <a:t> </a:t>
            </a:r>
            <a:r>
              <a:rPr lang="en-US" dirty="0" err="1"/>
              <a:t>gemeente</a:t>
            </a:r>
            <a:endParaRPr lang="en-US" dirty="0"/>
          </a:p>
          <a:p>
            <a:pPr algn="ctr"/>
            <a:r>
              <a:rPr lang="en-US" dirty="0"/>
              <a:t>(</a:t>
            </a:r>
            <a:r>
              <a:rPr lang="en-US" dirty="0" err="1"/>
              <a:t>burgerparticipatie</a:t>
            </a:r>
            <a:r>
              <a:rPr lang="en-US" dirty="0"/>
              <a:t>)</a:t>
            </a:r>
            <a:endParaRPr lang="nl-NL" dirty="0"/>
          </a:p>
        </p:txBody>
      </p:sp>
      <p:grpSp>
        <p:nvGrpSpPr>
          <p:cNvPr id="75" name="Group 74">
            <a:extLst>
              <a:ext uri="{FF2B5EF4-FFF2-40B4-BE49-F238E27FC236}">
                <a16:creationId xmlns:a16="http://schemas.microsoft.com/office/drawing/2014/main" id="{9EBABED5-5AB0-4804-B8AB-5D49F7F2AC02}"/>
              </a:ext>
            </a:extLst>
          </p:cNvPr>
          <p:cNvGrpSpPr/>
          <p:nvPr/>
        </p:nvGrpSpPr>
        <p:grpSpPr>
          <a:xfrm>
            <a:off x="3759199" y="1690688"/>
            <a:ext cx="3414599" cy="646331"/>
            <a:chOff x="3759199" y="1690688"/>
            <a:chExt cx="3414599" cy="646331"/>
          </a:xfrm>
        </p:grpSpPr>
        <p:sp>
          <p:nvSpPr>
            <p:cNvPr id="9" name="TextBox 8">
              <a:extLst>
                <a:ext uri="{FF2B5EF4-FFF2-40B4-BE49-F238E27FC236}">
                  <a16:creationId xmlns:a16="http://schemas.microsoft.com/office/drawing/2014/main" id="{7CE360FB-0294-4B51-A611-4EDDBCEC9D13}"/>
                </a:ext>
              </a:extLst>
            </p:cNvPr>
            <p:cNvSpPr txBox="1"/>
            <p:nvPr/>
          </p:nvSpPr>
          <p:spPr>
            <a:xfrm>
              <a:off x="3759199" y="1690688"/>
              <a:ext cx="186074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Kwetsbaarheid</a:t>
              </a:r>
              <a:r>
                <a:rPr lang="en-US" dirty="0"/>
                <a:t>/</a:t>
              </a:r>
            </a:p>
            <a:p>
              <a:pPr algn="ctr"/>
              <a:r>
                <a:rPr lang="en-US" dirty="0" err="1"/>
                <a:t>zorgen</a:t>
              </a:r>
              <a:endParaRPr lang="en-US" dirty="0"/>
            </a:p>
          </p:txBody>
        </p:sp>
        <p:cxnSp>
          <p:nvCxnSpPr>
            <p:cNvPr id="12" name="Straight Arrow Connector 11">
              <a:extLst>
                <a:ext uri="{FF2B5EF4-FFF2-40B4-BE49-F238E27FC236}">
                  <a16:creationId xmlns:a16="http://schemas.microsoft.com/office/drawing/2014/main" id="{6E9E8B68-8C5C-4C3F-8BC0-12906F6DC358}"/>
                </a:ext>
              </a:extLst>
            </p:cNvPr>
            <p:cNvCxnSpPr>
              <a:cxnSpLocks/>
              <a:stCxn id="9" idx="3"/>
              <a:endCxn id="6" idx="1"/>
            </p:cNvCxnSpPr>
            <p:nvPr/>
          </p:nvCxnSpPr>
          <p:spPr>
            <a:xfrm>
              <a:off x="5619946" y="2013854"/>
              <a:ext cx="1553852" cy="23491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1BAE0FE-7C19-483D-AD53-688B982839CD}"/>
                </a:ext>
              </a:extLst>
            </p:cNvPr>
            <p:cNvGrpSpPr/>
            <p:nvPr/>
          </p:nvGrpSpPr>
          <p:grpSpPr>
            <a:xfrm>
              <a:off x="6028078" y="1895096"/>
              <a:ext cx="375811" cy="372713"/>
              <a:chOff x="6028078" y="1854456"/>
              <a:chExt cx="375811" cy="372713"/>
            </a:xfrm>
          </p:grpSpPr>
          <p:sp>
            <p:nvSpPr>
              <p:cNvPr id="16" name="Oval 15">
                <a:extLst>
                  <a:ext uri="{FF2B5EF4-FFF2-40B4-BE49-F238E27FC236}">
                    <a16:creationId xmlns:a16="http://schemas.microsoft.com/office/drawing/2014/main" id="{6F95C790-0096-43EC-8DB9-B1BE95658B50}"/>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5" name="TextBox 14">
                <a:extLst>
                  <a:ext uri="{FF2B5EF4-FFF2-40B4-BE49-F238E27FC236}">
                    <a16:creationId xmlns:a16="http://schemas.microsoft.com/office/drawing/2014/main" id="{410F1B79-D762-4923-813B-2CB53DED7D93}"/>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grpSp>
        <p:nvGrpSpPr>
          <p:cNvPr id="76" name="Group 75">
            <a:extLst>
              <a:ext uri="{FF2B5EF4-FFF2-40B4-BE49-F238E27FC236}">
                <a16:creationId xmlns:a16="http://schemas.microsoft.com/office/drawing/2014/main" id="{6D493C83-A85A-49B4-8DEC-EC89E84BB54B}"/>
              </a:ext>
            </a:extLst>
          </p:cNvPr>
          <p:cNvGrpSpPr/>
          <p:nvPr/>
        </p:nvGrpSpPr>
        <p:grpSpPr>
          <a:xfrm>
            <a:off x="3759199" y="2346490"/>
            <a:ext cx="3414599" cy="489423"/>
            <a:chOff x="3759199" y="2346490"/>
            <a:chExt cx="3414599" cy="489423"/>
          </a:xfrm>
        </p:grpSpPr>
        <p:sp>
          <p:nvSpPr>
            <p:cNvPr id="10" name="TextBox 9">
              <a:extLst>
                <a:ext uri="{FF2B5EF4-FFF2-40B4-BE49-F238E27FC236}">
                  <a16:creationId xmlns:a16="http://schemas.microsoft.com/office/drawing/2014/main" id="{EFA0FBB4-3EB4-40C6-A7AB-5E50F6370550}"/>
                </a:ext>
              </a:extLst>
            </p:cNvPr>
            <p:cNvSpPr txBox="1"/>
            <p:nvPr/>
          </p:nvSpPr>
          <p:spPr>
            <a:xfrm>
              <a:off x="3759199" y="2466582"/>
              <a:ext cx="1860747" cy="369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Sociaal</a:t>
              </a:r>
              <a:r>
                <a:rPr lang="en-US" dirty="0"/>
                <a:t> </a:t>
              </a:r>
              <a:r>
                <a:rPr lang="en-US" dirty="0" err="1"/>
                <a:t>kapitaal</a:t>
              </a:r>
              <a:endParaRPr lang="en-US" dirty="0"/>
            </a:p>
          </p:txBody>
        </p:sp>
        <p:cxnSp>
          <p:nvCxnSpPr>
            <p:cNvPr id="13" name="Straight Arrow Connector 12">
              <a:extLst>
                <a:ext uri="{FF2B5EF4-FFF2-40B4-BE49-F238E27FC236}">
                  <a16:creationId xmlns:a16="http://schemas.microsoft.com/office/drawing/2014/main" id="{787B57A8-36EC-4586-9DAA-B1E8523EE0C5}"/>
                </a:ext>
              </a:extLst>
            </p:cNvPr>
            <p:cNvCxnSpPr>
              <a:cxnSpLocks/>
              <a:stCxn id="10" idx="3"/>
            </p:cNvCxnSpPr>
            <p:nvPr/>
          </p:nvCxnSpPr>
          <p:spPr>
            <a:xfrm flipV="1">
              <a:off x="5619946" y="2346490"/>
              <a:ext cx="1553852" cy="30475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AF5FD83-C86B-4DE5-A04D-90F3B6E126EE}"/>
                </a:ext>
              </a:extLst>
            </p:cNvPr>
            <p:cNvGrpSpPr/>
            <p:nvPr/>
          </p:nvGrpSpPr>
          <p:grpSpPr>
            <a:xfrm>
              <a:off x="6014045" y="2359203"/>
              <a:ext cx="375811" cy="372713"/>
              <a:chOff x="6028078" y="1854456"/>
              <a:chExt cx="375811" cy="372713"/>
            </a:xfrm>
          </p:grpSpPr>
          <p:sp>
            <p:nvSpPr>
              <p:cNvPr id="23" name="Oval 22">
                <a:extLst>
                  <a:ext uri="{FF2B5EF4-FFF2-40B4-BE49-F238E27FC236}">
                    <a16:creationId xmlns:a16="http://schemas.microsoft.com/office/drawing/2014/main" id="{899A28AB-871E-42D8-BA19-071669B8C1EB}"/>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4" name="TextBox 23">
                <a:extLst>
                  <a:ext uri="{FF2B5EF4-FFF2-40B4-BE49-F238E27FC236}">
                    <a16:creationId xmlns:a16="http://schemas.microsoft.com/office/drawing/2014/main" id="{D20400EB-A647-4CA8-A2DA-9B38BFF04338}"/>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grpSp>
        <p:nvGrpSpPr>
          <p:cNvPr id="77" name="Group 76">
            <a:extLst>
              <a:ext uri="{FF2B5EF4-FFF2-40B4-BE49-F238E27FC236}">
                <a16:creationId xmlns:a16="http://schemas.microsoft.com/office/drawing/2014/main" id="{9FD52BDA-DB92-4D19-9677-C67EEB8A6DEC}"/>
              </a:ext>
            </a:extLst>
          </p:cNvPr>
          <p:cNvGrpSpPr/>
          <p:nvPr/>
        </p:nvGrpSpPr>
        <p:grpSpPr>
          <a:xfrm>
            <a:off x="3759199" y="3547268"/>
            <a:ext cx="3414599" cy="717747"/>
            <a:chOff x="3759199" y="3547268"/>
            <a:chExt cx="3414599" cy="717747"/>
          </a:xfrm>
        </p:grpSpPr>
        <p:sp>
          <p:nvSpPr>
            <p:cNvPr id="30" name="TextBox 29">
              <a:extLst>
                <a:ext uri="{FF2B5EF4-FFF2-40B4-BE49-F238E27FC236}">
                  <a16:creationId xmlns:a16="http://schemas.microsoft.com/office/drawing/2014/main" id="{27331411-D898-41FB-8D62-6D65DFC01A60}"/>
                </a:ext>
              </a:extLst>
            </p:cNvPr>
            <p:cNvSpPr txBox="1"/>
            <p:nvPr/>
          </p:nvSpPr>
          <p:spPr>
            <a:xfrm>
              <a:off x="3759199" y="3547268"/>
              <a:ext cx="186074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Vertrouwen</a:t>
              </a:r>
              <a:r>
                <a:rPr lang="en-US" dirty="0"/>
                <a:t> in </a:t>
              </a:r>
              <a:r>
                <a:rPr lang="en-US" dirty="0" err="1"/>
                <a:t>maatregelen</a:t>
              </a:r>
              <a:endParaRPr lang="en-US" dirty="0"/>
            </a:p>
          </p:txBody>
        </p:sp>
        <p:cxnSp>
          <p:nvCxnSpPr>
            <p:cNvPr id="32" name="Straight Arrow Connector 31">
              <a:extLst>
                <a:ext uri="{FF2B5EF4-FFF2-40B4-BE49-F238E27FC236}">
                  <a16:creationId xmlns:a16="http://schemas.microsoft.com/office/drawing/2014/main" id="{A6AAA558-A1AB-45A4-BA66-D4682BD567E1}"/>
                </a:ext>
              </a:extLst>
            </p:cNvPr>
            <p:cNvCxnSpPr>
              <a:cxnSpLocks/>
              <a:stCxn id="30" idx="3"/>
            </p:cNvCxnSpPr>
            <p:nvPr/>
          </p:nvCxnSpPr>
          <p:spPr>
            <a:xfrm>
              <a:off x="5619946" y="3870434"/>
              <a:ext cx="1553852" cy="3945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1079F69-45B0-4BCF-ACAB-0BC64329726F}"/>
                </a:ext>
              </a:extLst>
            </p:cNvPr>
            <p:cNvGrpSpPr/>
            <p:nvPr/>
          </p:nvGrpSpPr>
          <p:grpSpPr>
            <a:xfrm>
              <a:off x="6028078" y="3789766"/>
              <a:ext cx="375811" cy="372713"/>
              <a:chOff x="6028078" y="1854456"/>
              <a:chExt cx="375811" cy="372713"/>
            </a:xfrm>
          </p:grpSpPr>
          <p:sp>
            <p:nvSpPr>
              <p:cNvPr id="35" name="Oval 34">
                <a:extLst>
                  <a:ext uri="{FF2B5EF4-FFF2-40B4-BE49-F238E27FC236}">
                    <a16:creationId xmlns:a16="http://schemas.microsoft.com/office/drawing/2014/main" id="{D964AF96-E1A8-4222-AA68-17206AA3DA27}"/>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6" name="TextBox 35">
                <a:extLst>
                  <a:ext uri="{FF2B5EF4-FFF2-40B4-BE49-F238E27FC236}">
                    <a16:creationId xmlns:a16="http://schemas.microsoft.com/office/drawing/2014/main" id="{16169ED4-54D2-43A0-B408-27C4B128D73C}"/>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grpSp>
        <p:nvGrpSpPr>
          <p:cNvPr id="78" name="Group 77">
            <a:extLst>
              <a:ext uri="{FF2B5EF4-FFF2-40B4-BE49-F238E27FC236}">
                <a16:creationId xmlns:a16="http://schemas.microsoft.com/office/drawing/2014/main" id="{D60F92FA-DC04-4F15-94B0-FDD14E7B1D1A}"/>
              </a:ext>
            </a:extLst>
          </p:cNvPr>
          <p:cNvGrpSpPr/>
          <p:nvPr/>
        </p:nvGrpSpPr>
        <p:grpSpPr>
          <a:xfrm>
            <a:off x="3759199" y="4572972"/>
            <a:ext cx="3414599" cy="730518"/>
            <a:chOff x="3759199" y="4572972"/>
            <a:chExt cx="3414599" cy="730518"/>
          </a:xfrm>
        </p:grpSpPr>
        <p:sp>
          <p:nvSpPr>
            <p:cNvPr id="31" name="TextBox 30">
              <a:extLst>
                <a:ext uri="{FF2B5EF4-FFF2-40B4-BE49-F238E27FC236}">
                  <a16:creationId xmlns:a16="http://schemas.microsoft.com/office/drawing/2014/main" id="{7063A582-EA09-4DDB-AD00-13A772F1C711}"/>
                </a:ext>
              </a:extLst>
            </p:cNvPr>
            <p:cNvSpPr txBox="1"/>
            <p:nvPr/>
          </p:nvSpPr>
          <p:spPr>
            <a:xfrm>
              <a:off x="3759199" y="4657159"/>
              <a:ext cx="186074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Zelf</a:t>
              </a:r>
              <a:r>
                <a:rPr lang="en-US" dirty="0"/>
                <a:t> </a:t>
              </a:r>
              <a:r>
                <a:rPr lang="en-US" dirty="0" err="1"/>
                <a:t>maatregelen</a:t>
              </a:r>
              <a:r>
                <a:rPr lang="en-US" dirty="0"/>
                <a:t> </a:t>
              </a:r>
              <a:r>
                <a:rPr lang="en-US" dirty="0" err="1"/>
                <a:t>nemen</a:t>
              </a:r>
              <a:endParaRPr lang="en-US" dirty="0"/>
            </a:p>
          </p:txBody>
        </p:sp>
        <p:cxnSp>
          <p:nvCxnSpPr>
            <p:cNvPr id="33" name="Straight Arrow Connector 32">
              <a:extLst>
                <a:ext uri="{FF2B5EF4-FFF2-40B4-BE49-F238E27FC236}">
                  <a16:creationId xmlns:a16="http://schemas.microsoft.com/office/drawing/2014/main" id="{A9053732-69E1-44D9-8643-2117E0E7C497}"/>
                </a:ext>
              </a:extLst>
            </p:cNvPr>
            <p:cNvCxnSpPr>
              <a:cxnSpLocks/>
              <a:stCxn id="31" idx="3"/>
            </p:cNvCxnSpPr>
            <p:nvPr/>
          </p:nvCxnSpPr>
          <p:spPr>
            <a:xfrm flipV="1">
              <a:off x="5619946" y="4572972"/>
              <a:ext cx="1553852" cy="40735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7522E26C-58B9-4C0C-951D-B97212C02507}"/>
                </a:ext>
              </a:extLst>
            </p:cNvPr>
            <p:cNvGrpSpPr/>
            <p:nvPr/>
          </p:nvGrpSpPr>
          <p:grpSpPr>
            <a:xfrm>
              <a:off x="6035983" y="4657158"/>
              <a:ext cx="375811" cy="372713"/>
              <a:chOff x="6028078" y="1854456"/>
              <a:chExt cx="375811" cy="372713"/>
            </a:xfrm>
          </p:grpSpPr>
          <p:sp>
            <p:nvSpPr>
              <p:cNvPr id="58" name="Oval 57">
                <a:extLst>
                  <a:ext uri="{FF2B5EF4-FFF2-40B4-BE49-F238E27FC236}">
                    <a16:creationId xmlns:a16="http://schemas.microsoft.com/office/drawing/2014/main" id="{2C794885-0CC9-455D-A13B-677B4600A448}"/>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9" name="TextBox 58">
                <a:extLst>
                  <a:ext uri="{FF2B5EF4-FFF2-40B4-BE49-F238E27FC236}">
                    <a16:creationId xmlns:a16="http://schemas.microsoft.com/office/drawing/2014/main" id="{9C2CE6CD-2E7F-4997-979C-A06CE4BFE40F}"/>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grpSp>
        <p:nvGrpSpPr>
          <p:cNvPr id="79" name="Group 78">
            <a:extLst>
              <a:ext uri="{FF2B5EF4-FFF2-40B4-BE49-F238E27FC236}">
                <a16:creationId xmlns:a16="http://schemas.microsoft.com/office/drawing/2014/main" id="{110CB106-AF99-46DD-9EB4-82B0E0A97F13}"/>
              </a:ext>
            </a:extLst>
          </p:cNvPr>
          <p:cNvGrpSpPr/>
          <p:nvPr/>
        </p:nvGrpSpPr>
        <p:grpSpPr>
          <a:xfrm>
            <a:off x="4689573" y="4193599"/>
            <a:ext cx="491231" cy="463560"/>
            <a:chOff x="4689573" y="4193599"/>
            <a:chExt cx="491231" cy="463560"/>
          </a:xfrm>
        </p:grpSpPr>
        <p:cxnSp>
          <p:nvCxnSpPr>
            <p:cNvPr id="48" name="Straight Arrow Connector 47">
              <a:extLst>
                <a:ext uri="{FF2B5EF4-FFF2-40B4-BE49-F238E27FC236}">
                  <a16:creationId xmlns:a16="http://schemas.microsoft.com/office/drawing/2014/main" id="{3E686AD3-2C4D-4213-9704-CFBADD2CA2EA}"/>
                </a:ext>
              </a:extLst>
            </p:cNvPr>
            <p:cNvCxnSpPr>
              <a:cxnSpLocks/>
              <a:stCxn id="30" idx="2"/>
              <a:endCxn id="31" idx="0"/>
            </p:cNvCxnSpPr>
            <p:nvPr/>
          </p:nvCxnSpPr>
          <p:spPr>
            <a:xfrm>
              <a:off x="4689573" y="4193599"/>
              <a:ext cx="0" cy="46356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9899852-CAA8-47C6-A5F7-8CE5038B0C19}"/>
                </a:ext>
              </a:extLst>
            </p:cNvPr>
            <p:cNvGrpSpPr/>
            <p:nvPr/>
          </p:nvGrpSpPr>
          <p:grpSpPr>
            <a:xfrm>
              <a:off x="4804993" y="4242352"/>
              <a:ext cx="375811" cy="372713"/>
              <a:chOff x="6028078" y="1854456"/>
              <a:chExt cx="375811" cy="372713"/>
            </a:xfrm>
          </p:grpSpPr>
          <p:sp>
            <p:nvSpPr>
              <p:cNvPr id="61" name="Oval 60">
                <a:extLst>
                  <a:ext uri="{FF2B5EF4-FFF2-40B4-BE49-F238E27FC236}">
                    <a16:creationId xmlns:a16="http://schemas.microsoft.com/office/drawing/2014/main" id="{B8DCD9AC-3182-4115-BF92-57D8A1DDFE2E}"/>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2" name="TextBox 61">
                <a:extLst>
                  <a:ext uri="{FF2B5EF4-FFF2-40B4-BE49-F238E27FC236}">
                    <a16:creationId xmlns:a16="http://schemas.microsoft.com/office/drawing/2014/main" id="{9949874F-A758-4576-AA94-E2C73CADA281}"/>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grpSp>
        <p:nvGrpSpPr>
          <p:cNvPr id="81" name="Group 80">
            <a:extLst>
              <a:ext uri="{FF2B5EF4-FFF2-40B4-BE49-F238E27FC236}">
                <a16:creationId xmlns:a16="http://schemas.microsoft.com/office/drawing/2014/main" id="{0FCE149E-1D08-4B2B-8C89-A1120C5CF548}"/>
              </a:ext>
            </a:extLst>
          </p:cNvPr>
          <p:cNvGrpSpPr/>
          <p:nvPr/>
        </p:nvGrpSpPr>
        <p:grpSpPr>
          <a:xfrm>
            <a:off x="3763596" y="5303490"/>
            <a:ext cx="1860747" cy="1085584"/>
            <a:chOff x="3763596" y="5303490"/>
            <a:chExt cx="1860747" cy="1085584"/>
          </a:xfrm>
        </p:grpSpPr>
        <p:sp>
          <p:nvSpPr>
            <p:cNvPr id="43" name="TextBox 42">
              <a:extLst>
                <a:ext uri="{FF2B5EF4-FFF2-40B4-BE49-F238E27FC236}">
                  <a16:creationId xmlns:a16="http://schemas.microsoft.com/office/drawing/2014/main" id="{A7A650BB-C805-4937-AC2F-57F8A5543F4E}"/>
                </a:ext>
              </a:extLst>
            </p:cNvPr>
            <p:cNvSpPr txBox="1"/>
            <p:nvPr/>
          </p:nvSpPr>
          <p:spPr>
            <a:xfrm>
              <a:off x="3763596" y="5742743"/>
              <a:ext cx="186074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Ernst van </a:t>
              </a:r>
              <a:r>
                <a:rPr lang="en-US" dirty="0" err="1"/>
                <a:t>gevolgen</a:t>
              </a:r>
              <a:endParaRPr lang="en-US" dirty="0"/>
            </a:p>
          </p:txBody>
        </p:sp>
        <p:cxnSp>
          <p:nvCxnSpPr>
            <p:cNvPr id="45" name="Straight Arrow Connector 44">
              <a:extLst>
                <a:ext uri="{FF2B5EF4-FFF2-40B4-BE49-F238E27FC236}">
                  <a16:creationId xmlns:a16="http://schemas.microsoft.com/office/drawing/2014/main" id="{B55C78F0-9D9E-4D84-AF3A-86A812CBC134}"/>
                </a:ext>
              </a:extLst>
            </p:cNvPr>
            <p:cNvCxnSpPr>
              <a:cxnSpLocks/>
              <a:stCxn id="43" idx="0"/>
              <a:endCxn id="31" idx="2"/>
            </p:cNvCxnSpPr>
            <p:nvPr/>
          </p:nvCxnSpPr>
          <p:spPr>
            <a:xfrm flipH="1" flipV="1">
              <a:off x="4689573" y="5303490"/>
              <a:ext cx="4397" cy="43925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D90E1AB4-F305-40BC-B40C-6A1DB159C8C1}"/>
                </a:ext>
              </a:extLst>
            </p:cNvPr>
            <p:cNvGrpSpPr/>
            <p:nvPr/>
          </p:nvGrpSpPr>
          <p:grpSpPr>
            <a:xfrm>
              <a:off x="4802323" y="5341971"/>
              <a:ext cx="375811" cy="372713"/>
              <a:chOff x="6028078" y="1854456"/>
              <a:chExt cx="375811" cy="372713"/>
            </a:xfrm>
          </p:grpSpPr>
          <p:sp>
            <p:nvSpPr>
              <p:cNvPr id="64" name="Oval 63">
                <a:extLst>
                  <a:ext uri="{FF2B5EF4-FFF2-40B4-BE49-F238E27FC236}">
                    <a16:creationId xmlns:a16="http://schemas.microsoft.com/office/drawing/2014/main" id="{144F02AE-6872-484C-A65C-052C5C524B31}"/>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5" name="TextBox 64">
                <a:extLst>
                  <a:ext uri="{FF2B5EF4-FFF2-40B4-BE49-F238E27FC236}">
                    <a16:creationId xmlns:a16="http://schemas.microsoft.com/office/drawing/2014/main" id="{16AFE0D4-17F1-4E1F-99AB-CA46D56C7CCA}"/>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grpSp>
        <p:nvGrpSpPr>
          <p:cNvPr id="80" name="Group 79">
            <a:extLst>
              <a:ext uri="{FF2B5EF4-FFF2-40B4-BE49-F238E27FC236}">
                <a16:creationId xmlns:a16="http://schemas.microsoft.com/office/drawing/2014/main" id="{7A83F874-717D-47CA-B2AF-350E2BCE89A8}"/>
              </a:ext>
            </a:extLst>
          </p:cNvPr>
          <p:cNvGrpSpPr/>
          <p:nvPr/>
        </p:nvGrpSpPr>
        <p:grpSpPr>
          <a:xfrm>
            <a:off x="1279949" y="4590291"/>
            <a:ext cx="2479250" cy="713198"/>
            <a:chOff x="1279949" y="4590291"/>
            <a:chExt cx="2479250" cy="713198"/>
          </a:xfrm>
        </p:grpSpPr>
        <p:sp>
          <p:nvSpPr>
            <p:cNvPr id="42" name="TextBox 41">
              <a:extLst>
                <a:ext uri="{FF2B5EF4-FFF2-40B4-BE49-F238E27FC236}">
                  <a16:creationId xmlns:a16="http://schemas.microsoft.com/office/drawing/2014/main" id="{5BA2E98A-1B6A-4058-AB93-435059B23710}"/>
                </a:ext>
              </a:extLst>
            </p:cNvPr>
            <p:cNvSpPr txBox="1"/>
            <p:nvPr/>
          </p:nvSpPr>
          <p:spPr>
            <a:xfrm>
              <a:off x="1279949" y="4657158"/>
              <a:ext cx="186074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Kwetsbaarheid</a:t>
              </a:r>
              <a:r>
                <a:rPr lang="en-US" dirty="0"/>
                <a:t>/</a:t>
              </a:r>
            </a:p>
            <a:p>
              <a:pPr algn="ctr"/>
              <a:r>
                <a:rPr lang="en-US" dirty="0" err="1"/>
                <a:t>zorgen</a:t>
              </a:r>
              <a:endParaRPr lang="en-US" dirty="0"/>
            </a:p>
          </p:txBody>
        </p:sp>
        <p:cxnSp>
          <p:nvCxnSpPr>
            <p:cNvPr id="44" name="Straight Arrow Connector 43">
              <a:extLst>
                <a:ext uri="{FF2B5EF4-FFF2-40B4-BE49-F238E27FC236}">
                  <a16:creationId xmlns:a16="http://schemas.microsoft.com/office/drawing/2014/main" id="{08075609-80DB-48A7-A8AB-C8C9BC9379FD}"/>
                </a:ext>
              </a:extLst>
            </p:cNvPr>
            <p:cNvCxnSpPr>
              <a:cxnSpLocks/>
              <a:stCxn id="42" idx="3"/>
              <a:endCxn id="31" idx="1"/>
            </p:cNvCxnSpPr>
            <p:nvPr/>
          </p:nvCxnSpPr>
          <p:spPr>
            <a:xfrm>
              <a:off x="3140696" y="4980324"/>
              <a:ext cx="61850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B9492B1A-FEAF-4DDA-BF9C-F49B23F1F806}"/>
                </a:ext>
              </a:extLst>
            </p:cNvPr>
            <p:cNvGrpSpPr/>
            <p:nvPr/>
          </p:nvGrpSpPr>
          <p:grpSpPr>
            <a:xfrm>
              <a:off x="3244780" y="4590291"/>
              <a:ext cx="375811" cy="372713"/>
              <a:chOff x="6028078" y="1854456"/>
              <a:chExt cx="375811" cy="372713"/>
            </a:xfrm>
          </p:grpSpPr>
          <p:sp>
            <p:nvSpPr>
              <p:cNvPr id="73" name="Oval 72">
                <a:extLst>
                  <a:ext uri="{FF2B5EF4-FFF2-40B4-BE49-F238E27FC236}">
                    <a16:creationId xmlns:a16="http://schemas.microsoft.com/office/drawing/2014/main" id="{B4F7158A-3106-416A-BC30-E8EB432E20D5}"/>
                  </a:ext>
                </a:extLst>
              </p:cNvPr>
              <p:cNvSpPr/>
              <p:nvPr/>
            </p:nvSpPr>
            <p:spPr>
              <a:xfrm>
                <a:off x="6043889" y="1854456"/>
                <a:ext cx="360000" cy="3600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4" name="TextBox 73">
                <a:extLst>
                  <a:ext uri="{FF2B5EF4-FFF2-40B4-BE49-F238E27FC236}">
                    <a16:creationId xmlns:a16="http://schemas.microsoft.com/office/drawing/2014/main" id="{EE9ADD66-FD7B-4EF1-A04E-B391B6DE5557}"/>
                  </a:ext>
                </a:extLst>
              </p:cNvPr>
              <p:cNvSpPr txBox="1"/>
              <p:nvPr/>
            </p:nvSpPr>
            <p:spPr>
              <a:xfrm>
                <a:off x="6028078" y="1857838"/>
                <a:ext cx="373141" cy="369331"/>
              </a:xfrm>
              <a:prstGeom prst="rect">
                <a:avLst/>
              </a:prstGeom>
              <a:noFill/>
            </p:spPr>
            <p:txBody>
              <a:bodyPr wrap="square" rtlCol="0">
                <a:spAutoFit/>
              </a:bodyPr>
              <a:lstStyle/>
              <a:p>
                <a:pPr algn="ctr"/>
                <a:r>
                  <a:rPr lang="nl-NL" dirty="0"/>
                  <a:t>+</a:t>
                </a:r>
              </a:p>
            </p:txBody>
          </p:sp>
        </p:grpSp>
      </p:grpSp>
    </p:spTree>
    <p:extLst>
      <p:ext uri="{BB962C8B-B14F-4D97-AF65-F5344CB8AC3E}">
        <p14:creationId xmlns:p14="http://schemas.microsoft.com/office/powerpoint/2010/main" val="289871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87A9-804A-4A08-BC4E-70EC9C6B918A}"/>
              </a:ext>
            </a:extLst>
          </p:cNvPr>
          <p:cNvSpPr>
            <a:spLocks noGrp="1"/>
          </p:cNvSpPr>
          <p:nvPr>
            <p:ph type="title"/>
          </p:nvPr>
        </p:nvSpPr>
        <p:spPr/>
        <p:txBody>
          <a:bodyPr/>
          <a:lstStyle/>
          <a:p>
            <a:r>
              <a:rPr lang="en-US" dirty="0">
                <a:solidFill>
                  <a:schemeClr val="tx2"/>
                </a:solidFill>
              </a:rPr>
              <a:t>VERBANDEN IN WOORDEN</a:t>
            </a:r>
            <a:endParaRPr lang="nl-NL" dirty="0">
              <a:solidFill>
                <a:schemeClr val="tx2"/>
              </a:solidFill>
            </a:endParaRPr>
          </a:p>
        </p:txBody>
      </p:sp>
      <p:sp>
        <p:nvSpPr>
          <p:cNvPr id="3" name="Content Placeholder 2">
            <a:extLst>
              <a:ext uri="{FF2B5EF4-FFF2-40B4-BE49-F238E27FC236}">
                <a16:creationId xmlns:a16="http://schemas.microsoft.com/office/drawing/2014/main" id="{DBC56F22-4E0D-4011-92A6-0B700052AA6A}"/>
              </a:ext>
            </a:extLst>
          </p:cNvPr>
          <p:cNvSpPr>
            <a:spLocks noGrp="1"/>
          </p:cNvSpPr>
          <p:nvPr>
            <p:ph idx="1"/>
          </p:nvPr>
        </p:nvSpPr>
        <p:spPr>
          <a:xfrm>
            <a:off x="838200" y="1879601"/>
            <a:ext cx="10960100" cy="4297680"/>
          </a:xfrm>
        </p:spPr>
        <p:txBody>
          <a:bodyPr>
            <a:normAutofit/>
          </a:bodyPr>
          <a:lstStyle/>
          <a:p>
            <a:pPr marL="0" indent="0">
              <a:buNone/>
            </a:pPr>
            <a:r>
              <a:rPr lang="nl-NL" b="1" dirty="0">
                <a:solidFill>
                  <a:schemeClr val="tx2"/>
                </a:solidFill>
              </a:rPr>
              <a:t>Overheidsparticipatie. </a:t>
            </a:r>
            <a:r>
              <a:rPr lang="nl-NL" dirty="0">
                <a:solidFill>
                  <a:schemeClr val="tx2"/>
                </a:solidFill>
              </a:rPr>
              <a:t>Steun voor </a:t>
            </a:r>
            <a:r>
              <a:rPr lang="nl-NL" u="sng" dirty="0">
                <a:solidFill>
                  <a:schemeClr val="tx2"/>
                </a:solidFill>
              </a:rPr>
              <a:t>door de wijk geleid initiatief</a:t>
            </a:r>
            <a:r>
              <a:rPr lang="nl-NL" dirty="0">
                <a:solidFill>
                  <a:schemeClr val="tx2"/>
                </a:solidFill>
              </a:rPr>
              <a:t> lager naarmate een kwetsbaarheid en gebrek aan sociaal kapitaal hoger worden ingeschat. </a:t>
            </a:r>
          </a:p>
          <a:p>
            <a:pPr marL="0" indent="0">
              <a:buNone/>
            </a:pPr>
            <a:r>
              <a:rPr lang="nl-NL" b="1" dirty="0">
                <a:solidFill>
                  <a:schemeClr val="tx2"/>
                </a:solidFill>
              </a:rPr>
              <a:t>Burgerparticipatie. </a:t>
            </a:r>
            <a:r>
              <a:rPr lang="nl-NL" dirty="0">
                <a:solidFill>
                  <a:schemeClr val="tx2"/>
                </a:solidFill>
              </a:rPr>
              <a:t>Steun voor </a:t>
            </a:r>
            <a:r>
              <a:rPr lang="nl-NL" u="sng" dirty="0">
                <a:solidFill>
                  <a:schemeClr val="tx2"/>
                </a:solidFill>
              </a:rPr>
              <a:t>door de gemeente geleid initiatief</a:t>
            </a:r>
            <a:r>
              <a:rPr lang="nl-NL" dirty="0">
                <a:solidFill>
                  <a:schemeClr val="tx2"/>
                </a:solidFill>
              </a:rPr>
              <a:t> hoger naarmate men meer vertrouwen heeft in maatregelen en sterker geneigd is zelf maatregelen te nemen. </a:t>
            </a:r>
          </a:p>
          <a:p>
            <a:pPr marL="0" indent="0">
              <a:buNone/>
            </a:pPr>
            <a:r>
              <a:rPr lang="nl-NL" b="1" dirty="0">
                <a:solidFill>
                  <a:schemeClr val="tx2"/>
                </a:solidFill>
              </a:rPr>
              <a:t>Gedragsintentie. </a:t>
            </a:r>
            <a:r>
              <a:rPr lang="nl-NL" dirty="0">
                <a:solidFill>
                  <a:schemeClr val="tx2"/>
                </a:solidFill>
              </a:rPr>
              <a:t>Intentie om </a:t>
            </a:r>
            <a:r>
              <a:rPr lang="nl-NL" u="sng" dirty="0">
                <a:solidFill>
                  <a:schemeClr val="tx2"/>
                </a:solidFill>
              </a:rPr>
              <a:t>zelf maatregelen</a:t>
            </a:r>
            <a:r>
              <a:rPr lang="nl-NL" b="1" dirty="0">
                <a:solidFill>
                  <a:schemeClr val="tx2"/>
                </a:solidFill>
              </a:rPr>
              <a:t> </a:t>
            </a:r>
            <a:r>
              <a:rPr lang="nl-NL" dirty="0">
                <a:solidFill>
                  <a:schemeClr val="tx2"/>
                </a:solidFill>
              </a:rPr>
              <a:t>te nemen is groter naarmate persoonlijke kwetsbaarheid, de ernst van de gevolgen en de effectiviteit van maatregelen hoger worden ingeschat. </a:t>
            </a:r>
          </a:p>
        </p:txBody>
      </p:sp>
    </p:spTree>
    <p:extLst>
      <p:ext uri="{BB962C8B-B14F-4D97-AF65-F5344CB8AC3E}">
        <p14:creationId xmlns:p14="http://schemas.microsoft.com/office/powerpoint/2010/main" val="77376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321F-62C2-41D0-B176-C06E1E3791BA}"/>
              </a:ext>
            </a:extLst>
          </p:cNvPr>
          <p:cNvSpPr>
            <a:spLocks noGrp="1"/>
          </p:cNvSpPr>
          <p:nvPr>
            <p:ph type="title"/>
          </p:nvPr>
        </p:nvSpPr>
        <p:spPr/>
        <p:txBody>
          <a:bodyPr/>
          <a:lstStyle/>
          <a:p>
            <a:r>
              <a:rPr lang="en-US" dirty="0">
                <a:solidFill>
                  <a:schemeClr val="tx2"/>
                </a:solidFill>
              </a:rPr>
              <a:t>VOORLOPIGE CONCLUSIES / VERVOLG</a:t>
            </a:r>
            <a:endParaRPr lang="nl-NL" dirty="0">
              <a:solidFill>
                <a:schemeClr val="tx2"/>
              </a:solidFill>
            </a:endParaRPr>
          </a:p>
        </p:txBody>
      </p:sp>
      <p:sp>
        <p:nvSpPr>
          <p:cNvPr id="3" name="Content Placeholder 2">
            <a:extLst>
              <a:ext uri="{FF2B5EF4-FFF2-40B4-BE49-F238E27FC236}">
                <a16:creationId xmlns:a16="http://schemas.microsoft.com/office/drawing/2014/main" id="{8F952A84-F1C5-442A-8ED9-25886FD5A783}"/>
              </a:ext>
            </a:extLst>
          </p:cNvPr>
          <p:cNvSpPr>
            <a:spLocks noGrp="1"/>
          </p:cNvSpPr>
          <p:nvPr>
            <p:ph idx="1"/>
          </p:nvPr>
        </p:nvSpPr>
        <p:spPr>
          <a:xfrm>
            <a:off x="838200" y="1584325"/>
            <a:ext cx="10515600" cy="4351338"/>
          </a:xfrm>
        </p:spPr>
        <p:txBody>
          <a:bodyPr>
            <a:noAutofit/>
          </a:bodyPr>
          <a:lstStyle/>
          <a:p>
            <a:pPr marL="0" indent="0">
              <a:buNone/>
            </a:pPr>
            <a:r>
              <a:rPr lang="nl-NL" sz="2400" b="1" dirty="0">
                <a:solidFill>
                  <a:schemeClr val="tx2"/>
                </a:solidFill>
              </a:rPr>
              <a:t>Risicobeleving. </a:t>
            </a:r>
            <a:r>
              <a:rPr lang="nl-NL" sz="2400" dirty="0">
                <a:solidFill>
                  <a:schemeClr val="tx2"/>
                </a:solidFill>
              </a:rPr>
              <a:t>Over het algemeen tamelijk laag. Hitte werd als groter probleem ervaren dan droogte en neerslag, en de buurt kwetsbaarder dan de eigen woning en tuin. </a:t>
            </a:r>
          </a:p>
          <a:p>
            <a:pPr marL="0" indent="0">
              <a:buNone/>
            </a:pPr>
            <a:r>
              <a:rPr lang="nl-NL" sz="2400" b="1" dirty="0">
                <a:solidFill>
                  <a:schemeClr val="tx2"/>
                </a:solidFill>
              </a:rPr>
              <a:t>Handelingsperspectief. </a:t>
            </a:r>
            <a:r>
              <a:rPr lang="nl-NL" sz="2400" dirty="0">
                <a:solidFill>
                  <a:schemeClr val="tx2"/>
                </a:solidFill>
              </a:rPr>
              <a:t>Dubbel beeld: enerzijds veel vertrouwen in effectiviteit van maatregelen, anderzijds weinig vertrouwen in sociaal kapitaal in de wijk. </a:t>
            </a:r>
          </a:p>
          <a:p>
            <a:pPr marL="0" indent="0">
              <a:buNone/>
            </a:pPr>
            <a:r>
              <a:rPr lang="nl-NL" sz="2400" b="1" dirty="0">
                <a:solidFill>
                  <a:schemeClr val="tx2"/>
                </a:solidFill>
              </a:rPr>
              <a:t>Participatie en gedrag</a:t>
            </a:r>
            <a:r>
              <a:rPr lang="nl-NL" sz="2400" dirty="0">
                <a:solidFill>
                  <a:schemeClr val="tx2"/>
                </a:solidFill>
              </a:rPr>
              <a:t>. Steun voor het maken van wijkplannen (64% was voor). Bij voorkeur initiatief bij gemeente ( ‘burgerparticipatie’ ) of gezamenlijk optrekken (living lab aanpak). </a:t>
            </a:r>
          </a:p>
          <a:p>
            <a:pPr marL="0" indent="0">
              <a:buNone/>
            </a:pPr>
            <a:r>
              <a:rPr lang="nl-NL" sz="2400" b="1" dirty="0">
                <a:solidFill>
                  <a:schemeClr val="tx2"/>
                </a:solidFill>
              </a:rPr>
              <a:t>Vervolgstappen. </a:t>
            </a:r>
            <a:r>
              <a:rPr lang="nl-NL" sz="2400" dirty="0">
                <a:solidFill>
                  <a:schemeClr val="tx2"/>
                </a:solidFill>
              </a:rPr>
              <a:t>1. Analyse open vragen, enquête voortzetten / herhalen in zomer 2020 en vergelijking living labs. 2. Inzichten verder uitdiepen in Living Labs (wat zijn voorkeuren van deelnemers en hoe hen te ondersteunen, o.a. gericht op vergroten sociaal kapitaal).</a:t>
            </a:r>
            <a:endParaRPr lang="nl-NL" sz="2400" b="1" dirty="0">
              <a:solidFill>
                <a:schemeClr val="tx2"/>
              </a:solidFill>
            </a:endParaRPr>
          </a:p>
        </p:txBody>
      </p:sp>
    </p:spTree>
    <p:extLst>
      <p:ext uri="{BB962C8B-B14F-4D97-AF65-F5344CB8AC3E}">
        <p14:creationId xmlns:p14="http://schemas.microsoft.com/office/powerpoint/2010/main" val="294901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051F-530D-4D1A-8966-6D3C7BD4D55A}"/>
              </a:ext>
            </a:extLst>
          </p:cNvPr>
          <p:cNvSpPr>
            <a:spLocks noGrp="1"/>
          </p:cNvSpPr>
          <p:nvPr>
            <p:ph type="title"/>
          </p:nvPr>
        </p:nvSpPr>
        <p:spPr/>
        <p:txBody>
          <a:bodyPr/>
          <a:lstStyle/>
          <a:p>
            <a:r>
              <a:rPr lang="en-US" dirty="0" err="1"/>
              <a:t>Eerste</a:t>
            </a:r>
            <a:r>
              <a:rPr lang="en-US" dirty="0"/>
              <a:t> </a:t>
            </a:r>
            <a:r>
              <a:rPr lang="en-US" dirty="0" err="1"/>
              <a:t>reacties</a:t>
            </a:r>
            <a:r>
              <a:rPr lang="en-US" dirty="0"/>
              <a:t>?</a:t>
            </a:r>
            <a:endParaRPr lang="nl-NL" dirty="0"/>
          </a:p>
        </p:txBody>
      </p:sp>
      <p:sp>
        <p:nvSpPr>
          <p:cNvPr id="3" name="Content Placeholder 2">
            <a:extLst>
              <a:ext uri="{FF2B5EF4-FFF2-40B4-BE49-F238E27FC236}">
                <a16:creationId xmlns:a16="http://schemas.microsoft.com/office/drawing/2014/main" id="{6CDBF836-2C19-4433-B035-EAFB0D1BF966}"/>
              </a:ext>
            </a:extLst>
          </p:cNvPr>
          <p:cNvSpPr>
            <a:spLocks noGrp="1"/>
          </p:cNvSpPr>
          <p:nvPr>
            <p:ph idx="1"/>
          </p:nvPr>
        </p:nvSpPr>
        <p:spPr>
          <a:xfrm>
            <a:off x="838200" y="1825625"/>
            <a:ext cx="7757160" cy="4351338"/>
          </a:xfrm>
        </p:spPr>
        <p:txBody>
          <a:bodyPr>
            <a:normAutofit lnSpcReduction="10000"/>
          </a:bodyPr>
          <a:lstStyle/>
          <a:p>
            <a:r>
              <a:rPr lang="nl-NL" dirty="0"/>
              <a:t>Zitten er verrassende elementen in? </a:t>
            </a:r>
          </a:p>
          <a:p>
            <a:endParaRPr lang="nl-NL" dirty="0"/>
          </a:p>
          <a:p>
            <a:r>
              <a:rPr lang="nl-NL" dirty="0"/>
              <a:t>Zijn er elementen die u nader onderzocht wilt hebben wanneer we de enquête herhalen of wanneer we met wijkbewoners in de living labs aan de slag gaan?</a:t>
            </a:r>
          </a:p>
          <a:p>
            <a:endParaRPr lang="nl-NL" dirty="0"/>
          </a:p>
          <a:p>
            <a:r>
              <a:rPr lang="nl-NL" dirty="0"/>
              <a:t>Zijn de resultaten binnen uw organisatie bruikbaar, en kunnen we daarin vanuit het onderzoek nog verder ondersteunen? </a:t>
            </a:r>
          </a:p>
          <a:p>
            <a:endParaRPr lang="en-US" dirty="0"/>
          </a:p>
          <a:p>
            <a:endParaRPr lang="nl-NL" dirty="0"/>
          </a:p>
        </p:txBody>
      </p:sp>
      <p:pic>
        <p:nvPicPr>
          <p:cNvPr id="1026" name="Picture 2" descr="chatbox-logo – Wisc">
            <a:extLst>
              <a:ext uri="{FF2B5EF4-FFF2-40B4-BE49-F238E27FC236}">
                <a16:creationId xmlns:a16="http://schemas.microsoft.com/office/drawing/2014/main" id="{2F186516-16A5-4B8E-9586-6455048BA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819" y="193198"/>
            <a:ext cx="3183056" cy="220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0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E603-5D3E-4EB6-B1C3-5887A9AAD1B7}"/>
              </a:ext>
            </a:extLst>
          </p:cNvPr>
          <p:cNvSpPr>
            <a:spLocks noGrp="1"/>
          </p:cNvSpPr>
          <p:nvPr>
            <p:ph type="title"/>
          </p:nvPr>
        </p:nvSpPr>
        <p:spPr/>
        <p:txBody>
          <a:bodyPr/>
          <a:lstStyle/>
          <a:p>
            <a:r>
              <a:rPr lang="en-US" dirty="0">
                <a:solidFill>
                  <a:schemeClr val="tx2"/>
                </a:solidFill>
              </a:rPr>
              <a:t>ACHTERGROND</a:t>
            </a:r>
            <a:endParaRPr lang="nl-NL" dirty="0">
              <a:solidFill>
                <a:schemeClr val="tx2"/>
              </a:solidFill>
            </a:endParaRPr>
          </a:p>
        </p:txBody>
      </p:sp>
      <p:sp>
        <p:nvSpPr>
          <p:cNvPr id="3" name="Content Placeholder 2">
            <a:extLst>
              <a:ext uri="{FF2B5EF4-FFF2-40B4-BE49-F238E27FC236}">
                <a16:creationId xmlns:a16="http://schemas.microsoft.com/office/drawing/2014/main" id="{6E85B3E0-017C-4F27-AE3F-04C88D0668B5}"/>
              </a:ext>
            </a:extLst>
          </p:cNvPr>
          <p:cNvSpPr>
            <a:spLocks noGrp="1"/>
          </p:cNvSpPr>
          <p:nvPr>
            <p:ph idx="1"/>
          </p:nvPr>
        </p:nvSpPr>
        <p:spPr/>
        <p:txBody>
          <a:bodyPr>
            <a:normAutofit lnSpcReduction="10000"/>
          </a:bodyPr>
          <a:lstStyle/>
          <a:p>
            <a:r>
              <a:rPr lang="nl-NL" dirty="0">
                <a:solidFill>
                  <a:schemeClr val="tx2"/>
                </a:solidFill>
              </a:rPr>
              <a:t>Onderzoek naar de beleving van neerslag, hitte en droogte in Nederlandse stedelijke kernen lijkt beperkt.</a:t>
            </a:r>
          </a:p>
          <a:p>
            <a:r>
              <a:rPr lang="nl-NL" dirty="0">
                <a:solidFill>
                  <a:schemeClr val="tx2"/>
                </a:solidFill>
              </a:rPr>
              <a:t>Systematische inzichten in percepties en gedrag ontbreken, die voor participatieve processen van belang zijn.</a:t>
            </a:r>
          </a:p>
          <a:p>
            <a:pPr marL="0" indent="0">
              <a:buNone/>
            </a:pPr>
            <a:endParaRPr lang="nl-NL" dirty="0">
              <a:solidFill>
                <a:schemeClr val="tx2"/>
              </a:solidFill>
            </a:endParaRPr>
          </a:p>
          <a:p>
            <a:pPr marL="0" indent="0">
              <a:buNone/>
            </a:pPr>
            <a:r>
              <a:rPr lang="nl-NL" dirty="0">
                <a:solidFill>
                  <a:schemeClr val="tx2"/>
                </a:solidFill>
              </a:rPr>
              <a:t>DOEL</a:t>
            </a:r>
          </a:p>
          <a:p>
            <a:r>
              <a:rPr lang="nl-NL" dirty="0">
                <a:solidFill>
                  <a:schemeClr val="tx2"/>
                </a:solidFill>
              </a:rPr>
              <a:t>inzicht krijgen in de aangrijpingspunten om de adaptieve capaciteit bij bewoners te vergroten </a:t>
            </a:r>
          </a:p>
          <a:p>
            <a:r>
              <a:rPr lang="nl-NL" dirty="0">
                <a:solidFill>
                  <a:schemeClr val="tx2"/>
                </a:solidFill>
              </a:rPr>
              <a:t>Meetinstrument ontwikkelen dat binnen en buiten </a:t>
            </a:r>
            <a:r>
              <a:rPr lang="nl-NL" dirty="0" err="1">
                <a:solidFill>
                  <a:schemeClr val="tx2"/>
                </a:solidFill>
              </a:rPr>
              <a:t>BPiKA</a:t>
            </a:r>
            <a:r>
              <a:rPr lang="nl-NL" dirty="0">
                <a:solidFill>
                  <a:schemeClr val="tx2"/>
                </a:solidFill>
              </a:rPr>
              <a:t> kan worden ingezet </a:t>
            </a:r>
          </a:p>
        </p:txBody>
      </p:sp>
    </p:spTree>
    <p:extLst>
      <p:ext uri="{BB962C8B-B14F-4D97-AF65-F5344CB8AC3E}">
        <p14:creationId xmlns:p14="http://schemas.microsoft.com/office/powerpoint/2010/main" val="164630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2" name="Text Box 4">
            <a:extLst>
              <a:ext uri="{FF2B5EF4-FFF2-40B4-BE49-F238E27FC236}">
                <a16:creationId xmlns:a16="http://schemas.microsoft.com/office/drawing/2014/main" id="{21381A5D-5446-415D-864C-7CAF973BB0EE}"/>
              </a:ext>
            </a:extLst>
          </p:cNvPr>
          <p:cNvSpPr txBox="1">
            <a:spLocks noChangeArrowheads="1"/>
          </p:cNvSpPr>
          <p:nvPr/>
        </p:nvSpPr>
        <p:spPr bwMode="auto">
          <a:xfrm>
            <a:off x="1317961" y="1143332"/>
            <a:ext cx="2895600" cy="40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nl-NL" sz="2000" b="1" dirty="0">
                <a:solidFill>
                  <a:schemeClr val="accent5">
                    <a:lumMod val="50000"/>
                  </a:schemeClr>
                </a:solidFill>
              </a:rPr>
              <a:t>RISICOPERCEPTIE</a:t>
            </a:r>
          </a:p>
        </p:txBody>
      </p:sp>
      <p:pic>
        <p:nvPicPr>
          <p:cNvPr id="877573" name="Picture 5">
            <a:extLst>
              <a:ext uri="{FF2B5EF4-FFF2-40B4-BE49-F238E27FC236}">
                <a16:creationId xmlns:a16="http://schemas.microsoft.com/office/drawing/2014/main" id="{ECDE4C66-0C96-4DF5-9606-86E5E0FB9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23" y="2488631"/>
            <a:ext cx="2677604" cy="2680269"/>
          </a:xfrm>
          <a:prstGeom prst="rect">
            <a:avLst/>
          </a:prstGeom>
          <a:noFill/>
          <a:extLst>
            <a:ext uri="{909E8E84-426E-40DD-AFC4-6F175D3DCCD1}">
              <a14:hiddenFill xmlns:a14="http://schemas.microsoft.com/office/drawing/2010/main">
                <a:solidFill>
                  <a:srgbClr val="FFFFFF"/>
                </a:solidFill>
              </a14:hiddenFill>
            </a:ext>
          </a:extLst>
        </p:spPr>
      </p:pic>
      <p:sp>
        <p:nvSpPr>
          <p:cNvPr id="877574" name="Text Box 6">
            <a:extLst>
              <a:ext uri="{FF2B5EF4-FFF2-40B4-BE49-F238E27FC236}">
                <a16:creationId xmlns:a16="http://schemas.microsoft.com/office/drawing/2014/main" id="{5D0E5211-E279-47B8-90FA-A248DE6EB223}"/>
              </a:ext>
            </a:extLst>
          </p:cNvPr>
          <p:cNvSpPr txBox="1">
            <a:spLocks noChangeArrowheads="1"/>
          </p:cNvSpPr>
          <p:nvPr/>
        </p:nvSpPr>
        <p:spPr bwMode="auto">
          <a:xfrm rot="16200000">
            <a:off x="-836684" y="3628710"/>
            <a:ext cx="333375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nl-NL" sz="2000" b="1" dirty="0">
                <a:solidFill>
                  <a:schemeClr val="accent5">
                    <a:lumMod val="50000"/>
                  </a:schemeClr>
                </a:solidFill>
              </a:rPr>
              <a:t>COMMUNICATIE</a:t>
            </a:r>
          </a:p>
        </p:txBody>
      </p:sp>
      <p:grpSp>
        <p:nvGrpSpPr>
          <p:cNvPr id="39" name="Group 38">
            <a:extLst>
              <a:ext uri="{FF2B5EF4-FFF2-40B4-BE49-F238E27FC236}">
                <a16:creationId xmlns:a16="http://schemas.microsoft.com/office/drawing/2014/main" id="{E44F0C26-2D0C-4C1E-8C0B-693B8F03257D}"/>
              </a:ext>
            </a:extLst>
          </p:cNvPr>
          <p:cNvGrpSpPr/>
          <p:nvPr/>
        </p:nvGrpSpPr>
        <p:grpSpPr>
          <a:xfrm>
            <a:off x="3848265" y="3657600"/>
            <a:ext cx="6975310" cy="3022600"/>
            <a:chOff x="3848265" y="3657600"/>
            <a:chExt cx="6975310" cy="3022600"/>
          </a:xfrm>
        </p:grpSpPr>
        <p:grpSp>
          <p:nvGrpSpPr>
            <p:cNvPr id="35" name="Group 34">
              <a:extLst>
                <a:ext uri="{FF2B5EF4-FFF2-40B4-BE49-F238E27FC236}">
                  <a16:creationId xmlns:a16="http://schemas.microsoft.com/office/drawing/2014/main" id="{91978FBD-1AB3-428B-BB9D-5A79839DF064}"/>
                </a:ext>
              </a:extLst>
            </p:cNvPr>
            <p:cNvGrpSpPr/>
            <p:nvPr/>
          </p:nvGrpSpPr>
          <p:grpSpPr>
            <a:xfrm>
              <a:off x="3949700" y="3657600"/>
              <a:ext cx="6873875" cy="3022600"/>
              <a:chOff x="3949700" y="3441700"/>
              <a:chExt cx="6873875" cy="3022600"/>
            </a:xfrm>
          </p:grpSpPr>
          <p:pic>
            <p:nvPicPr>
              <p:cNvPr id="1026" name="Picture 2" descr="13 juni Start Nationale Tuinweek met 'Tegel eruit, plant erin'">
                <a:extLst>
                  <a:ext uri="{FF2B5EF4-FFF2-40B4-BE49-F238E27FC236}">
                    <a16:creationId xmlns:a16="http://schemas.microsoft.com/office/drawing/2014/main" id="{5D3E386B-8A49-4E29-AEEB-27F3DFB9E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4826000"/>
                <a:ext cx="2981325" cy="1533525"/>
              </a:xfrm>
              <a:prstGeom prst="rect">
                <a:avLst/>
              </a:prstGeom>
              <a:noFill/>
              <a:extLst>
                <a:ext uri="{909E8E84-426E-40DD-AFC4-6F175D3DCCD1}">
                  <a14:hiddenFill xmlns:a14="http://schemas.microsoft.com/office/drawing/2010/main">
                    <a:solidFill>
                      <a:srgbClr val="FFFFFF"/>
                    </a:solidFill>
                  </a14:hiddenFill>
                </a:ext>
              </a:extLst>
            </p:spPr>
          </p:pic>
          <p:grpSp>
            <p:nvGrpSpPr>
              <p:cNvPr id="877602" name="Group 34">
                <a:extLst>
                  <a:ext uri="{FF2B5EF4-FFF2-40B4-BE49-F238E27FC236}">
                    <a16:creationId xmlns:a16="http://schemas.microsoft.com/office/drawing/2014/main" id="{BFC2250D-C273-46CD-B280-C322DC67803C}"/>
                  </a:ext>
                </a:extLst>
              </p:cNvPr>
              <p:cNvGrpSpPr>
                <a:grpSpLocks/>
              </p:cNvGrpSpPr>
              <p:nvPr/>
            </p:nvGrpSpPr>
            <p:grpSpPr bwMode="auto">
              <a:xfrm>
                <a:off x="3949700" y="3441700"/>
                <a:ext cx="6718300" cy="3022600"/>
                <a:chOff x="1528" y="2168"/>
                <a:chExt cx="4232" cy="1904"/>
              </a:xfrm>
            </p:grpSpPr>
            <p:sp>
              <p:nvSpPr>
                <p:cNvPr id="877577" name="Text Box 9">
                  <a:extLst>
                    <a:ext uri="{FF2B5EF4-FFF2-40B4-BE49-F238E27FC236}">
                      <a16:creationId xmlns:a16="http://schemas.microsoft.com/office/drawing/2014/main" id="{7D987207-D4A0-46D0-B71A-A3D94B99845D}"/>
                    </a:ext>
                  </a:extLst>
                </p:cNvPr>
                <p:cNvSpPr txBox="1">
                  <a:spLocks noChangeArrowheads="1"/>
                </p:cNvSpPr>
                <p:nvPr/>
              </p:nvSpPr>
              <p:spPr bwMode="auto">
                <a:xfrm>
                  <a:off x="2626" y="2801"/>
                  <a:ext cx="125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b="1" dirty="0" err="1">
                      <a:solidFill>
                        <a:schemeClr val="accent5">
                          <a:lumMod val="50000"/>
                        </a:schemeClr>
                      </a:solidFill>
                    </a:rPr>
                    <a:t>Waardevolle</a:t>
                  </a:r>
                  <a:r>
                    <a:rPr lang="en-US" altLang="nl-NL" b="1" dirty="0">
                      <a:solidFill>
                        <a:schemeClr val="accent5">
                          <a:lumMod val="50000"/>
                        </a:schemeClr>
                      </a:solidFill>
                    </a:rPr>
                    <a:t> </a:t>
                  </a:r>
                </a:p>
                <a:p>
                  <a:r>
                    <a:rPr lang="en-US" altLang="nl-NL" b="1" dirty="0" err="1">
                      <a:solidFill>
                        <a:schemeClr val="accent5">
                          <a:lumMod val="50000"/>
                        </a:schemeClr>
                      </a:solidFill>
                    </a:rPr>
                    <a:t>Handelingsopties</a:t>
                  </a:r>
                  <a:r>
                    <a:rPr lang="en-US" altLang="nl-NL" b="1" dirty="0">
                      <a:solidFill>
                        <a:schemeClr val="accent5">
                          <a:lumMod val="50000"/>
                        </a:schemeClr>
                      </a:solidFill>
                    </a:rPr>
                    <a:t>?</a:t>
                  </a:r>
                </a:p>
              </p:txBody>
            </p:sp>
            <p:grpSp>
              <p:nvGrpSpPr>
                <p:cNvPr id="877583" name="Group 15">
                  <a:extLst>
                    <a:ext uri="{FF2B5EF4-FFF2-40B4-BE49-F238E27FC236}">
                      <a16:creationId xmlns:a16="http://schemas.microsoft.com/office/drawing/2014/main" id="{AA71E8CE-25AA-431A-8767-E601F5E15C7D}"/>
                    </a:ext>
                  </a:extLst>
                </p:cNvPr>
                <p:cNvGrpSpPr>
                  <a:grpSpLocks/>
                </p:cNvGrpSpPr>
                <p:nvPr/>
              </p:nvGrpSpPr>
              <p:grpSpPr bwMode="auto">
                <a:xfrm>
                  <a:off x="1528" y="3072"/>
                  <a:ext cx="1487" cy="552"/>
                  <a:chOff x="1528" y="3072"/>
                  <a:chExt cx="1487" cy="552"/>
                </a:xfrm>
              </p:grpSpPr>
              <p:sp>
                <p:nvSpPr>
                  <p:cNvPr id="877584" name="AutoShape 16">
                    <a:extLst>
                      <a:ext uri="{FF2B5EF4-FFF2-40B4-BE49-F238E27FC236}">
                        <a16:creationId xmlns:a16="http://schemas.microsoft.com/office/drawing/2014/main" id="{A461CACC-3885-4B66-8C70-A89786FDC65B}"/>
                      </a:ext>
                    </a:extLst>
                  </p:cNvPr>
                  <p:cNvSpPr>
                    <a:spLocks noChangeArrowheads="1"/>
                  </p:cNvSpPr>
                  <p:nvPr/>
                </p:nvSpPr>
                <p:spPr bwMode="auto">
                  <a:xfrm>
                    <a:off x="1528" y="3072"/>
                    <a:ext cx="864" cy="552"/>
                  </a:xfrm>
                  <a:prstGeom prst="rightArrow">
                    <a:avLst>
                      <a:gd name="adj1" fmla="val 50000"/>
                      <a:gd name="adj2" fmla="val 39130"/>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77585" name="Text Box 17">
                    <a:extLst>
                      <a:ext uri="{FF2B5EF4-FFF2-40B4-BE49-F238E27FC236}">
                        <a16:creationId xmlns:a16="http://schemas.microsoft.com/office/drawing/2014/main" id="{3F98B5EB-FEBF-4AD5-A7DD-08B386FA10C5}"/>
                      </a:ext>
                    </a:extLst>
                  </p:cNvPr>
                  <p:cNvSpPr txBox="1">
                    <a:spLocks noChangeArrowheads="1"/>
                  </p:cNvSpPr>
                  <p:nvPr/>
                </p:nvSpPr>
                <p:spPr bwMode="auto">
                  <a:xfrm>
                    <a:off x="1573" y="3349"/>
                    <a:ext cx="14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nl-NL" sz="2000" b="1" dirty="0" err="1">
                        <a:solidFill>
                          <a:schemeClr val="accent6">
                            <a:lumMod val="50000"/>
                          </a:schemeClr>
                        </a:solidFill>
                      </a:rPr>
                      <a:t>Probleem-gestuurd</a:t>
                    </a:r>
                    <a:endParaRPr lang="en-US" altLang="nl-NL" sz="2000" b="1" dirty="0">
                      <a:solidFill>
                        <a:schemeClr val="accent6">
                          <a:lumMod val="50000"/>
                        </a:schemeClr>
                      </a:solidFill>
                    </a:endParaRPr>
                  </a:p>
                </p:txBody>
              </p:sp>
            </p:grpSp>
            <p:sp>
              <p:nvSpPr>
                <p:cNvPr id="877596" name="Rectangle 28">
                  <a:extLst>
                    <a:ext uri="{FF2B5EF4-FFF2-40B4-BE49-F238E27FC236}">
                      <a16:creationId xmlns:a16="http://schemas.microsoft.com/office/drawing/2014/main" id="{8E09C570-4754-4AF0-8A21-C4E19CB705CF}"/>
                    </a:ext>
                  </a:extLst>
                </p:cNvPr>
                <p:cNvSpPr>
                  <a:spLocks noChangeArrowheads="1"/>
                </p:cNvSpPr>
                <p:nvPr/>
              </p:nvSpPr>
              <p:spPr bwMode="auto">
                <a:xfrm>
                  <a:off x="2488" y="2168"/>
                  <a:ext cx="3272" cy="1904"/>
                </a:xfrm>
                <a:prstGeom prst="rect">
                  <a:avLst/>
                </a:prstGeom>
                <a:noFill/>
                <a:ln w="222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877597" name="Group 29">
                  <a:extLst>
                    <a:ext uri="{FF2B5EF4-FFF2-40B4-BE49-F238E27FC236}">
                      <a16:creationId xmlns:a16="http://schemas.microsoft.com/office/drawing/2014/main" id="{B0111403-8C00-40BB-908A-28854699AF62}"/>
                    </a:ext>
                  </a:extLst>
                </p:cNvPr>
                <p:cNvGrpSpPr>
                  <a:grpSpLocks/>
                </p:cNvGrpSpPr>
                <p:nvPr/>
              </p:nvGrpSpPr>
              <p:grpSpPr bwMode="auto">
                <a:xfrm>
                  <a:off x="2672" y="2534"/>
                  <a:ext cx="3056" cy="1414"/>
                  <a:chOff x="2672" y="2534"/>
                  <a:chExt cx="3056" cy="1414"/>
                </a:xfrm>
              </p:grpSpPr>
              <p:sp>
                <p:nvSpPr>
                  <p:cNvPr id="877600" name="Text Box 32">
                    <a:extLst>
                      <a:ext uri="{FF2B5EF4-FFF2-40B4-BE49-F238E27FC236}">
                        <a16:creationId xmlns:a16="http://schemas.microsoft.com/office/drawing/2014/main" id="{31E64365-4A3A-4F24-BCE4-4F26FFF0D100}"/>
                      </a:ext>
                    </a:extLst>
                  </p:cNvPr>
                  <p:cNvSpPr txBox="1">
                    <a:spLocks noChangeArrowheads="1"/>
                  </p:cNvSpPr>
                  <p:nvPr/>
                </p:nvSpPr>
                <p:spPr bwMode="auto">
                  <a:xfrm>
                    <a:off x="2672" y="3696"/>
                    <a:ext cx="11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sz="2000" b="1" dirty="0" err="1">
                        <a:solidFill>
                          <a:srgbClr val="FFFF00"/>
                        </a:solidFill>
                        <a:highlight>
                          <a:srgbClr val="008000"/>
                        </a:highlight>
                      </a:rPr>
                      <a:t>Voorbereiden</a:t>
                    </a:r>
                    <a:endParaRPr lang="en-US" altLang="nl-NL" sz="2000" b="1" dirty="0">
                      <a:solidFill>
                        <a:srgbClr val="FFFF00"/>
                      </a:solidFill>
                      <a:highlight>
                        <a:srgbClr val="008000"/>
                      </a:highlight>
                    </a:endParaRPr>
                  </a:p>
                </p:txBody>
              </p:sp>
              <p:sp>
                <p:nvSpPr>
                  <p:cNvPr id="877599" name="AutoShape 31">
                    <a:extLst>
                      <a:ext uri="{FF2B5EF4-FFF2-40B4-BE49-F238E27FC236}">
                        <a16:creationId xmlns:a16="http://schemas.microsoft.com/office/drawing/2014/main" id="{8315004D-F3FA-4AE6-A4A4-59C5A29130F0}"/>
                      </a:ext>
                    </a:extLst>
                  </p:cNvPr>
                  <p:cNvSpPr>
                    <a:spLocks noChangeArrowheads="1"/>
                  </p:cNvSpPr>
                  <p:nvPr/>
                </p:nvSpPr>
                <p:spPr bwMode="auto">
                  <a:xfrm>
                    <a:off x="4490" y="2534"/>
                    <a:ext cx="1238" cy="361"/>
                  </a:xfrm>
                  <a:prstGeom prst="cloudCallout">
                    <a:avLst>
                      <a:gd name="adj1" fmla="val -34977"/>
                      <a:gd name="adj2" fmla="val 75208"/>
                    </a:avLst>
                  </a:prstGeom>
                  <a:solidFill>
                    <a:schemeClr val="bg1"/>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nl-NL" sz="1600" dirty="0" err="1">
                        <a:latin typeface="Comic Sans MS" panose="030F0702030302020204" pitchFamily="66" charset="0"/>
                      </a:rPr>
                      <a:t>Voorbereid</a:t>
                    </a:r>
                    <a:endParaRPr lang="en-US" altLang="nl-NL" dirty="0">
                      <a:latin typeface="Comic Sans MS" panose="030F0702030302020204" pitchFamily="66" charset="0"/>
                    </a:endParaRPr>
                  </a:p>
                </p:txBody>
              </p:sp>
            </p:grpSp>
          </p:grpSp>
        </p:grpSp>
        <p:cxnSp>
          <p:nvCxnSpPr>
            <p:cNvPr id="3" name="Connector: Curved 2">
              <a:extLst>
                <a:ext uri="{FF2B5EF4-FFF2-40B4-BE49-F238E27FC236}">
                  <a16:creationId xmlns:a16="http://schemas.microsoft.com/office/drawing/2014/main" id="{F844BC83-AB33-409E-8809-B1914DDB9D94}"/>
                </a:ext>
              </a:extLst>
            </p:cNvPr>
            <p:cNvCxnSpPr>
              <a:cxnSpLocks/>
            </p:cNvCxnSpPr>
            <p:nvPr/>
          </p:nvCxnSpPr>
          <p:spPr>
            <a:xfrm>
              <a:off x="3848265" y="4336248"/>
              <a:ext cx="3428835" cy="1378420"/>
            </a:xfrm>
            <a:prstGeom prst="curvedConnector3">
              <a:avLst>
                <a:gd name="adj1" fmla="val 45926"/>
              </a:avLst>
            </a:prstGeom>
            <a:ln w="76200">
              <a:tailEnd type="triangle"/>
            </a:ln>
          </p:spPr>
          <p:style>
            <a:lnRef idx="3">
              <a:schemeClr val="accent6"/>
            </a:lnRef>
            <a:fillRef idx="0">
              <a:schemeClr val="accent6"/>
            </a:fillRef>
            <a:effectRef idx="2">
              <a:schemeClr val="accent6"/>
            </a:effectRef>
            <a:fontRef idx="minor">
              <a:schemeClr val="tx1"/>
            </a:fontRef>
          </p:style>
        </p:cxnSp>
      </p:grpSp>
      <p:grpSp>
        <p:nvGrpSpPr>
          <p:cNvPr id="36" name="Group 35">
            <a:extLst>
              <a:ext uri="{FF2B5EF4-FFF2-40B4-BE49-F238E27FC236}">
                <a16:creationId xmlns:a16="http://schemas.microsoft.com/office/drawing/2014/main" id="{66B1470F-CF82-4B5E-A766-FC0705A7DCB7}"/>
              </a:ext>
            </a:extLst>
          </p:cNvPr>
          <p:cNvGrpSpPr/>
          <p:nvPr/>
        </p:nvGrpSpPr>
        <p:grpSpPr>
          <a:xfrm>
            <a:off x="3868738" y="596900"/>
            <a:ext cx="6799263" cy="3913973"/>
            <a:chOff x="3868738" y="381000"/>
            <a:chExt cx="6799263" cy="3913973"/>
          </a:xfrm>
        </p:grpSpPr>
        <p:grpSp>
          <p:nvGrpSpPr>
            <p:cNvPr id="877601" name="Group 33">
              <a:extLst>
                <a:ext uri="{FF2B5EF4-FFF2-40B4-BE49-F238E27FC236}">
                  <a16:creationId xmlns:a16="http://schemas.microsoft.com/office/drawing/2014/main" id="{9DBE6C86-8EC6-4FBA-B89E-E8C31E54411E}"/>
                </a:ext>
              </a:extLst>
            </p:cNvPr>
            <p:cNvGrpSpPr>
              <a:grpSpLocks/>
            </p:cNvGrpSpPr>
            <p:nvPr/>
          </p:nvGrpSpPr>
          <p:grpSpPr bwMode="auto">
            <a:xfrm>
              <a:off x="3868738" y="381000"/>
              <a:ext cx="6799263" cy="2981325"/>
              <a:chOff x="1477" y="240"/>
              <a:chExt cx="4283" cy="1878"/>
            </a:xfrm>
          </p:grpSpPr>
          <p:sp>
            <p:nvSpPr>
              <p:cNvPr id="877576" name="Text Box 8">
                <a:extLst>
                  <a:ext uri="{FF2B5EF4-FFF2-40B4-BE49-F238E27FC236}">
                    <a16:creationId xmlns:a16="http://schemas.microsoft.com/office/drawing/2014/main" id="{3E94B33D-FB4D-4773-9DF0-A4BF2716814C}"/>
                  </a:ext>
                </a:extLst>
              </p:cNvPr>
              <p:cNvSpPr txBox="1">
                <a:spLocks noChangeArrowheads="1"/>
              </p:cNvSpPr>
              <p:nvPr/>
            </p:nvSpPr>
            <p:spPr bwMode="auto">
              <a:xfrm>
                <a:off x="2466" y="1136"/>
                <a:ext cx="15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l-NL" b="1" dirty="0" err="1">
                    <a:solidFill>
                      <a:schemeClr val="accent5">
                        <a:lumMod val="50000"/>
                      </a:schemeClr>
                    </a:solidFill>
                  </a:rPr>
                  <a:t>Geen</a:t>
                </a:r>
                <a:r>
                  <a:rPr lang="en-US" altLang="nl-NL" b="1" dirty="0">
                    <a:solidFill>
                      <a:schemeClr val="accent5">
                        <a:lumMod val="50000"/>
                      </a:schemeClr>
                    </a:solidFill>
                  </a:rPr>
                  <a:t> </a:t>
                </a:r>
                <a:r>
                  <a:rPr lang="en-US" altLang="nl-NL" b="1" dirty="0" err="1">
                    <a:solidFill>
                      <a:schemeClr val="accent5">
                        <a:lumMod val="50000"/>
                      </a:schemeClr>
                    </a:solidFill>
                  </a:rPr>
                  <a:t>handelingsopties</a:t>
                </a:r>
                <a:endParaRPr lang="en-US" altLang="nl-NL" b="1" dirty="0">
                  <a:solidFill>
                    <a:schemeClr val="accent5">
                      <a:lumMod val="50000"/>
                    </a:schemeClr>
                  </a:solidFill>
                </a:endParaRPr>
              </a:p>
            </p:txBody>
          </p:sp>
          <p:sp>
            <p:nvSpPr>
              <p:cNvPr id="877579" name="Rectangle 11">
                <a:extLst>
                  <a:ext uri="{FF2B5EF4-FFF2-40B4-BE49-F238E27FC236}">
                    <a16:creationId xmlns:a16="http://schemas.microsoft.com/office/drawing/2014/main" id="{6CC136FB-7015-4627-8736-0FEB5F64C97C}"/>
                  </a:ext>
                </a:extLst>
              </p:cNvPr>
              <p:cNvSpPr>
                <a:spLocks noChangeArrowheads="1"/>
              </p:cNvSpPr>
              <p:nvPr/>
            </p:nvSpPr>
            <p:spPr bwMode="auto">
              <a:xfrm>
                <a:off x="2488" y="240"/>
                <a:ext cx="3272" cy="1848"/>
              </a:xfrm>
              <a:prstGeom prst="rect">
                <a:avLst/>
              </a:prstGeom>
              <a:noFill/>
              <a:ln w="222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877580" name="Group 12">
                <a:extLst>
                  <a:ext uri="{FF2B5EF4-FFF2-40B4-BE49-F238E27FC236}">
                    <a16:creationId xmlns:a16="http://schemas.microsoft.com/office/drawing/2014/main" id="{2D90C6E8-A013-4D48-917B-1B9B96200639}"/>
                  </a:ext>
                </a:extLst>
              </p:cNvPr>
              <p:cNvGrpSpPr>
                <a:grpSpLocks/>
              </p:cNvGrpSpPr>
              <p:nvPr/>
            </p:nvGrpSpPr>
            <p:grpSpPr bwMode="auto">
              <a:xfrm>
                <a:off x="1477" y="1256"/>
                <a:ext cx="1462" cy="862"/>
                <a:chOff x="1477" y="1256"/>
                <a:chExt cx="1462" cy="862"/>
              </a:xfrm>
            </p:grpSpPr>
            <p:sp>
              <p:nvSpPr>
                <p:cNvPr id="877581" name="AutoShape 13">
                  <a:extLst>
                    <a:ext uri="{FF2B5EF4-FFF2-40B4-BE49-F238E27FC236}">
                      <a16:creationId xmlns:a16="http://schemas.microsoft.com/office/drawing/2014/main" id="{66C0EDAF-DE3D-4D4F-B54E-B14AC9F242CC}"/>
                    </a:ext>
                  </a:extLst>
                </p:cNvPr>
                <p:cNvSpPr>
                  <a:spLocks noChangeArrowheads="1"/>
                </p:cNvSpPr>
                <p:nvPr/>
              </p:nvSpPr>
              <p:spPr bwMode="auto">
                <a:xfrm>
                  <a:off x="1528" y="1256"/>
                  <a:ext cx="896" cy="504"/>
                </a:xfrm>
                <a:prstGeom prst="rightArrow">
                  <a:avLst>
                    <a:gd name="adj1" fmla="val 50000"/>
                    <a:gd name="adj2" fmla="val 40580"/>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77582" name="Text Box 14">
                  <a:extLst>
                    <a:ext uri="{FF2B5EF4-FFF2-40B4-BE49-F238E27FC236}">
                      <a16:creationId xmlns:a16="http://schemas.microsoft.com/office/drawing/2014/main" id="{017212B6-FB21-48E1-9CA6-27A77B865758}"/>
                    </a:ext>
                  </a:extLst>
                </p:cNvPr>
                <p:cNvSpPr txBox="1">
                  <a:spLocks noChangeArrowheads="1"/>
                </p:cNvSpPr>
                <p:nvPr/>
              </p:nvSpPr>
              <p:spPr bwMode="auto">
                <a:xfrm>
                  <a:off x="1477" y="1866"/>
                  <a:ext cx="14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nl-NL" sz="2000" b="1" dirty="0" err="1">
                      <a:solidFill>
                        <a:schemeClr val="accent2"/>
                      </a:solidFill>
                    </a:rPr>
                    <a:t>Emotie-gestuurd</a:t>
                  </a:r>
                  <a:endParaRPr lang="en-US" altLang="nl-NL" sz="2000" b="1" dirty="0">
                    <a:solidFill>
                      <a:schemeClr val="accent2"/>
                    </a:solidFill>
                  </a:endParaRPr>
                </a:p>
              </p:txBody>
            </p:sp>
          </p:grpSp>
          <p:grpSp>
            <p:nvGrpSpPr>
              <p:cNvPr id="877586" name="Group 18">
                <a:extLst>
                  <a:ext uri="{FF2B5EF4-FFF2-40B4-BE49-F238E27FC236}">
                    <a16:creationId xmlns:a16="http://schemas.microsoft.com/office/drawing/2014/main" id="{DEC72C9E-DF48-47DE-83B3-A1DDE21D9466}"/>
                  </a:ext>
                </a:extLst>
              </p:cNvPr>
              <p:cNvGrpSpPr>
                <a:grpSpLocks/>
              </p:cNvGrpSpPr>
              <p:nvPr/>
            </p:nvGrpSpPr>
            <p:grpSpPr bwMode="auto">
              <a:xfrm>
                <a:off x="2474" y="750"/>
                <a:ext cx="3286" cy="1273"/>
                <a:chOff x="2456" y="1454"/>
                <a:chExt cx="3286" cy="1273"/>
              </a:xfrm>
            </p:grpSpPr>
            <p:grpSp>
              <p:nvGrpSpPr>
                <p:cNvPr id="877587" name="Group 19">
                  <a:extLst>
                    <a:ext uri="{FF2B5EF4-FFF2-40B4-BE49-F238E27FC236}">
                      <a16:creationId xmlns:a16="http://schemas.microsoft.com/office/drawing/2014/main" id="{B0A55470-2E59-4CED-8C55-22F2F7E622DF}"/>
                    </a:ext>
                  </a:extLst>
                </p:cNvPr>
                <p:cNvGrpSpPr>
                  <a:grpSpLocks/>
                </p:cNvGrpSpPr>
                <p:nvPr/>
              </p:nvGrpSpPr>
              <p:grpSpPr bwMode="auto">
                <a:xfrm>
                  <a:off x="4028" y="1454"/>
                  <a:ext cx="1714" cy="1273"/>
                  <a:chOff x="4028" y="1454"/>
                  <a:chExt cx="1714" cy="1273"/>
                </a:xfrm>
              </p:grpSpPr>
              <p:pic>
                <p:nvPicPr>
                  <p:cNvPr id="877588" name="Picture 20">
                    <a:extLst>
                      <a:ext uri="{FF2B5EF4-FFF2-40B4-BE49-F238E27FC236}">
                        <a16:creationId xmlns:a16="http://schemas.microsoft.com/office/drawing/2014/main" id="{FD6123D4-38D7-4417-BFA5-B19E40E2686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28" y="1520"/>
                    <a:ext cx="1548" cy="1207"/>
                  </a:xfrm>
                  <a:prstGeom prst="rect">
                    <a:avLst/>
                  </a:prstGeom>
                  <a:noFill/>
                  <a:extLst>
                    <a:ext uri="{909E8E84-426E-40DD-AFC4-6F175D3DCCD1}">
                      <a14:hiddenFill xmlns:a14="http://schemas.microsoft.com/office/drawing/2010/main">
                        <a:solidFill>
                          <a:srgbClr val="FFFFFF"/>
                        </a:solidFill>
                      </a14:hiddenFill>
                    </a:ext>
                  </a:extLst>
                </p:spPr>
              </p:pic>
              <p:sp>
                <p:nvSpPr>
                  <p:cNvPr id="877589" name="AutoShape 21">
                    <a:extLst>
                      <a:ext uri="{FF2B5EF4-FFF2-40B4-BE49-F238E27FC236}">
                        <a16:creationId xmlns:a16="http://schemas.microsoft.com/office/drawing/2014/main" id="{3B5DC6C0-3703-4B33-A486-BD53D1556339}"/>
                      </a:ext>
                    </a:extLst>
                  </p:cNvPr>
                  <p:cNvSpPr>
                    <a:spLocks noChangeArrowheads="1"/>
                  </p:cNvSpPr>
                  <p:nvPr/>
                </p:nvSpPr>
                <p:spPr bwMode="auto">
                  <a:xfrm>
                    <a:off x="4930" y="1454"/>
                    <a:ext cx="812" cy="361"/>
                  </a:xfrm>
                  <a:prstGeom prst="cloudCallout">
                    <a:avLst>
                      <a:gd name="adj1" fmla="val -46796"/>
                      <a:gd name="adj2" fmla="val 72991"/>
                    </a:avLst>
                  </a:prstGeom>
                  <a:solidFill>
                    <a:schemeClr val="bg1"/>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nl-NL" sz="1600">
                        <a:latin typeface="Comic Sans MS" panose="030F0702030302020204" pitchFamily="66" charset="0"/>
                      </a:rPr>
                      <a:t>Risico?</a:t>
                    </a:r>
                  </a:p>
                </p:txBody>
              </p:sp>
            </p:grpSp>
            <p:sp>
              <p:nvSpPr>
                <p:cNvPr id="877590" name="Text Box 22">
                  <a:extLst>
                    <a:ext uri="{FF2B5EF4-FFF2-40B4-BE49-F238E27FC236}">
                      <a16:creationId xmlns:a16="http://schemas.microsoft.com/office/drawing/2014/main" id="{009A6DDF-6D52-40AE-8E23-FC13749F9BDB}"/>
                    </a:ext>
                  </a:extLst>
                </p:cNvPr>
                <p:cNvSpPr txBox="1">
                  <a:spLocks noChangeArrowheads="1"/>
                </p:cNvSpPr>
                <p:nvPr/>
              </p:nvSpPr>
              <p:spPr bwMode="auto">
                <a:xfrm>
                  <a:off x="2456" y="2092"/>
                  <a:ext cx="10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sz="2000" b="1" dirty="0" err="1">
                      <a:solidFill>
                        <a:srgbClr val="FFFF00"/>
                      </a:solidFill>
                      <a:highlight>
                        <a:srgbClr val="FF0000"/>
                      </a:highlight>
                    </a:rPr>
                    <a:t>Ontkenning</a:t>
                  </a:r>
                  <a:endParaRPr lang="en-US" altLang="nl-NL" sz="2000" b="1" dirty="0">
                    <a:solidFill>
                      <a:srgbClr val="FFFF00"/>
                    </a:solidFill>
                    <a:highlight>
                      <a:srgbClr val="FF0000"/>
                    </a:highlight>
                  </a:endParaRPr>
                </a:p>
              </p:txBody>
            </p:sp>
          </p:grpSp>
        </p:grpSp>
        <p:cxnSp>
          <p:nvCxnSpPr>
            <p:cNvPr id="33" name="Connector: Curved 32">
              <a:extLst>
                <a:ext uri="{FF2B5EF4-FFF2-40B4-BE49-F238E27FC236}">
                  <a16:creationId xmlns:a16="http://schemas.microsoft.com/office/drawing/2014/main" id="{223A15CC-47D7-4EF2-8A12-DFBD555CB87D}"/>
                </a:ext>
              </a:extLst>
            </p:cNvPr>
            <p:cNvCxnSpPr>
              <a:cxnSpLocks/>
            </p:cNvCxnSpPr>
            <p:nvPr/>
          </p:nvCxnSpPr>
          <p:spPr>
            <a:xfrm rot="10800000">
              <a:off x="4884484" y="2601128"/>
              <a:ext cx="1797555" cy="1693845"/>
            </a:xfrm>
            <a:prstGeom prst="curvedConnector3">
              <a:avLst>
                <a:gd name="adj1" fmla="val 158803"/>
              </a:avLst>
            </a:prstGeom>
            <a:ln w="76200">
              <a:tailEnd type="triangle"/>
            </a:ln>
          </p:spPr>
          <p:style>
            <a:lnRef idx="3">
              <a:schemeClr val="accent2"/>
            </a:lnRef>
            <a:fillRef idx="0">
              <a:schemeClr val="accent2"/>
            </a:fillRef>
            <a:effectRef idx="2">
              <a:schemeClr val="accent2"/>
            </a:effectRef>
            <a:fontRef idx="minor">
              <a:schemeClr val="tx1"/>
            </a:fontRef>
          </p:style>
        </p:cxnSp>
      </p:grpSp>
      <p:sp>
        <p:nvSpPr>
          <p:cNvPr id="34" name="Title 33">
            <a:extLst>
              <a:ext uri="{FF2B5EF4-FFF2-40B4-BE49-F238E27FC236}">
                <a16:creationId xmlns:a16="http://schemas.microsoft.com/office/drawing/2014/main" id="{827493F3-C334-4AD5-95A3-C13595DE16DA}"/>
              </a:ext>
            </a:extLst>
          </p:cNvPr>
          <p:cNvSpPr>
            <a:spLocks noGrp="1"/>
          </p:cNvSpPr>
          <p:nvPr>
            <p:ph type="title"/>
          </p:nvPr>
        </p:nvSpPr>
        <p:spPr>
          <a:xfrm>
            <a:off x="426122" y="-117877"/>
            <a:ext cx="10515600" cy="1325563"/>
          </a:xfrm>
        </p:spPr>
        <p:txBody>
          <a:bodyPr/>
          <a:lstStyle/>
          <a:p>
            <a:r>
              <a:rPr lang="en-US" dirty="0">
                <a:solidFill>
                  <a:schemeClr val="tx2"/>
                </a:solidFill>
              </a:rPr>
              <a:t>THEORIE</a:t>
            </a:r>
            <a:endParaRPr lang="nl-NL" dirty="0">
              <a:solidFill>
                <a:schemeClr val="tx2"/>
              </a:solidFill>
            </a:endParaRPr>
          </a:p>
        </p:txBody>
      </p:sp>
      <p:sp>
        <p:nvSpPr>
          <p:cNvPr id="62" name="Text Box 4">
            <a:extLst>
              <a:ext uri="{FF2B5EF4-FFF2-40B4-BE49-F238E27FC236}">
                <a16:creationId xmlns:a16="http://schemas.microsoft.com/office/drawing/2014/main" id="{32D765AA-EAE8-435A-9BF5-6BC01230AFEF}"/>
              </a:ext>
            </a:extLst>
          </p:cNvPr>
          <p:cNvSpPr txBox="1">
            <a:spLocks noChangeArrowheads="1"/>
          </p:cNvSpPr>
          <p:nvPr/>
        </p:nvSpPr>
        <p:spPr bwMode="auto">
          <a:xfrm>
            <a:off x="5199980" y="1143332"/>
            <a:ext cx="330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nl-NL" sz="2000" b="1" dirty="0">
                <a:solidFill>
                  <a:schemeClr val="accent5">
                    <a:lumMod val="50000"/>
                  </a:schemeClr>
                </a:solidFill>
              </a:rPr>
              <a:t>HANDELINGSPERSPECTIEF</a:t>
            </a:r>
          </a:p>
        </p:txBody>
      </p:sp>
      <p:sp>
        <p:nvSpPr>
          <p:cNvPr id="65" name="Text Box 4">
            <a:extLst>
              <a:ext uri="{FF2B5EF4-FFF2-40B4-BE49-F238E27FC236}">
                <a16:creationId xmlns:a16="http://schemas.microsoft.com/office/drawing/2014/main" id="{E72A38C9-6634-4956-9235-531A9F41F47A}"/>
              </a:ext>
            </a:extLst>
          </p:cNvPr>
          <p:cNvSpPr txBox="1">
            <a:spLocks noChangeArrowheads="1"/>
          </p:cNvSpPr>
          <p:nvPr/>
        </p:nvSpPr>
        <p:spPr bwMode="auto">
          <a:xfrm>
            <a:off x="9868155" y="3598773"/>
            <a:ext cx="27781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nl-NL" sz="2000" b="1" dirty="0">
                <a:solidFill>
                  <a:schemeClr val="accent5">
                    <a:lumMod val="50000"/>
                  </a:schemeClr>
                </a:solidFill>
              </a:rPr>
              <a:t>GEDRAG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7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8B5EEC-29BE-45F8-8E50-8C4B14BD199F}"/>
              </a:ext>
            </a:extLst>
          </p:cNvPr>
          <p:cNvSpPr>
            <a:spLocks noGrp="1"/>
          </p:cNvSpPr>
          <p:nvPr>
            <p:ph idx="1"/>
          </p:nvPr>
        </p:nvSpPr>
        <p:spPr>
          <a:xfrm>
            <a:off x="406400" y="1651001"/>
            <a:ext cx="4152900" cy="4152899"/>
          </a:xfrm>
        </p:spPr>
        <p:txBody>
          <a:bodyPr>
            <a:noAutofit/>
          </a:bodyPr>
          <a:lstStyle/>
          <a:p>
            <a:pPr marL="0" indent="0">
              <a:buNone/>
            </a:pPr>
            <a:r>
              <a:rPr lang="nl-NL" sz="2000" b="1" dirty="0">
                <a:solidFill>
                  <a:schemeClr val="tx2"/>
                </a:solidFill>
              </a:rPr>
              <a:t>Deur-aan-deur</a:t>
            </a:r>
            <a:r>
              <a:rPr lang="nl-NL" sz="2000" dirty="0">
                <a:solidFill>
                  <a:schemeClr val="tx2"/>
                </a:solidFill>
              </a:rPr>
              <a:t> uitnodigingen aanbellen iedere 5</a:t>
            </a:r>
            <a:r>
              <a:rPr lang="nl-NL" sz="2000" baseline="30000" dirty="0">
                <a:solidFill>
                  <a:schemeClr val="tx2"/>
                </a:solidFill>
              </a:rPr>
              <a:t>de</a:t>
            </a:r>
            <a:r>
              <a:rPr lang="nl-NL" sz="2000" dirty="0">
                <a:solidFill>
                  <a:schemeClr val="tx2"/>
                </a:solidFill>
              </a:rPr>
              <a:t> woning</a:t>
            </a:r>
          </a:p>
          <a:p>
            <a:pPr marL="0" indent="0">
              <a:buNone/>
            </a:pPr>
            <a:r>
              <a:rPr lang="en-US" sz="2000" b="1" dirty="0" err="1">
                <a:solidFill>
                  <a:schemeClr val="tx2"/>
                </a:solidFill>
              </a:rPr>
              <a:t>Vragenlijst</a:t>
            </a:r>
            <a:r>
              <a:rPr lang="en-US" sz="2000" b="1" dirty="0">
                <a:solidFill>
                  <a:schemeClr val="tx2"/>
                </a:solidFill>
              </a:rPr>
              <a:t> online</a:t>
            </a:r>
            <a:endParaRPr lang="en-US" sz="2000" dirty="0">
              <a:solidFill>
                <a:schemeClr val="tx2"/>
              </a:solidFill>
            </a:endParaRPr>
          </a:p>
          <a:p>
            <a:pPr marL="0" indent="0">
              <a:buNone/>
            </a:pPr>
            <a:r>
              <a:rPr lang="en-US" sz="2000" b="1" dirty="0">
                <a:solidFill>
                  <a:schemeClr val="tx2"/>
                </a:solidFill>
              </a:rPr>
              <a:t>N= 104 </a:t>
            </a:r>
            <a:r>
              <a:rPr lang="en-US" sz="2000" dirty="0">
                <a:solidFill>
                  <a:schemeClr val="tx2"/>
                </a:solidFill>
              </a:rPr>
              <a:t>(</a:t>
            </a:r>
            <a:r>
              <a:rPr lang="en-US" sz="2000" dirty="0" err="1">
                <a:solidFill>
                  <a:schemeClr val="tx2"/>
                </a:solidFill>
              </a:rPr>
              <a:t>thans</a:t>
            </a:r>
            <a:r>
              <a:rPr lang="en-US" sz="2000" dirty="0">
                <a:solidFill>
                  <a:schemeClr val="tx2"/>
                </a:solidFill>
              </a:rPr>
              <a:t> 112)</a:t>
            </a:r>
          </a:p>
          <a:p>
            <a:pPr marL="457200" lvl="1" indent="0">
              <a:buNone/>
            </a:pPr>
            <a:r>
              <a:rPr lang="en-US" sz="2000" dirty="0">
                <a:solidFill>
                  <a:schemeClr val="tx2"/>
                </a:solidFill>
              </a:rPr>
              <a:t>VL = 27%, MI = 31%, RO = 14%,</a:t>
            </a:r>
          </a:p>
          <a:p>
            <a:pPr marL="457200" lvl="1" indent="0">
              <a:buNone/>
            </a:pPr>
            <a:r>
              <a:rPr lang="en-US" sz="2000" dirty="0">
                <a:solidFill>
                  <a:schemeClr val="tx2"/>
                </a:solidFill>
              </a:rPr>
              <a:t>LE = 14%, GR = 14%</a:t>
            </a:r>
          </a:p>
          <a:p>
            <a:pPr marL="0" indent="0">
              <a:buNone/>
            </a:pPr>
            <a:r>
              <a:rPr lang="en-US" sz="2000" b="1" dirty="0">
                <a:solidFill>
                  <a:schemeClr val="tx2"/>
                </a:solidFill>
              </a:rPr>
              <a:t>60% man, 59 </a:t>
            </a:r>
            <a:r>
              <a:rPr lang="en-US" sz="2000" b="1" dirty="0" err="1">
                <a:solidFill>
                  <a:schemeClr val="tx2"/>
                </a:solidFill>
              </a:rPr>
              <a:t>jaar</a:t>
            </a:r>
            <a:endParaRPr lang="en-US" sz="2000" b="1" dirty="0">
              <a:solidFill>
                <a:schemeClr val="tx2"/>
              </a:solidFill>
            </a:endParaRPr>
          </a:p>
          <a:p>
            <a:pPr marL="0" indent="0">
              <a:buNone/>
            </a:pPr>
            <a:r>
              <a:rPr lang="en-US" sz="2000" b="1" dirty="0">
                <a:solidFill>
                  <a:schemeClr val="tx2"/>
                </a:solidFill>
              </a:rPr>
              <a:t>35% </a:t>
            </a:r>
            <a:r>
              <a:rPr lang="en-US" sz="2000" b="1" dirty="0" err="1">
                <a:solidFill>
                  <a:schemeClr val="tx2"/>
                </a:solidFill>
              </a:rPr>
              <a:t>huurwoning</a:t>
            </a:r>
            <a:endParaRPr lang="en-US" sz="2000" b="1" dirty="0">
              <a:solidFill>
                <a:schemeClr val="tx2"/>
              </a:solidFill>
            </a:endParaRPr>
          </a:p>
          <a:p>
            <a:pPr marL="0" indent="0">
              <a:buNone/>
            </a:pPr>
            <a:r>
              <a:rPr lang="en-US" sz="2000" b="1" dirty="0" err="1">
                <a:solidFill>
                  <a:schemeClr val="tx2"/>
                </a:solidFill>
              </a:rPr>
              <a:t>Overlast</a:t>
            </a:r>
            <a:r>
              <a:rPr lang="en-US" sz="2000" b="1" dirty="0">
                <a:solidFill>
                  <a:schemeClr val="tx2"/>
                </a:solidFill>
              </a:rPr>
              <a:t> </a:t>
            </a:r>
            <a:r>
              <a:rPr lang="en-US" sz="2000" b="1" dirty="0" err="1">
                <a:solidFill>
                  <a:schemeClr val="tx2"/>
                </a:solidFill>
              </a:rPr>
              <a:t>ervaren</a:t>
            </a:r>
            <a:endParaRPr lang="en-US" sz="2000" b="1" dirty="0">
              <a:solidFill>
                <a:schemeClr val="tx2"/>
              </a:solidFill>
            </a:endParaRPr>
          </a:p>
          <a:p>
            <a:pPr marL="457200" lvl="1" indent="0">
              <a:buNone/>
            </a:pPr>
            <a:r>
              <a:rPr lang="en-US" sz="2000" dirty="0">
                <a:solidFill>
                  <a:schemeClr val="tx2"/>
                </a:solidFill>
              </a:rPr>
              <a:t>Regen 54%</a:t>
            </a:r>
          </a:p>
          <a:p>
            <a:pPr marL="457200" lvl="1" indent="0">
              <a:buNone/>
            </a:pPr>
            <a:r>
              <a:rPr lang="en-US" sz="2000" dirty="0" err="1">
                <a:solidFill>
                  <a:schemeClr val="tx2"/>
                </a:solidFill>
              </a:rPr>
              <a:t>Droogte</a:t>
            </a:r>
            <a:r>
              <a:rPr lang="en-US" sz="2000" dirty="0">
                <a:solidFill>
                  <a:schemeClr val="tx2"/>
                </a:solidFill>
              </a:rPr>
              <a:t> 43%</a:t>
            </a:r>
          </a:p>
          <a:p>
            <a:pPr marL="457200" lvl="1" indent="0">
              <a:buNone/>
            </a:pPr>
            <a:r>
              <a:rPr lang="en-US" sz="2000" dirty="0" err="1">
                <a:solidFill>
                  <a:schemeClr val="tx2"/>
                </a:solidFill>
              </a:rPr>
              <a:t>Hitte</a:t>
            </a:r>
            <a:r>
              <a:rPr lang="en-US" sz="2000" dirty="0">
                <a:solidFill>
                  <a:schemeClr val="tx2"/>
                </a:solidFill>
              </a:rPr>
              <a:t> 59%</a:t>
            </a:r>
          </a:p>
          <a:p>
            <a:pPr lvl="1"/>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nl-NL" sz="2000" dirty="0">
              <a:solidFill>
                <a:schemeClr val="tx2"/>
              </a:solidFill>
            </a:endParaRPr>
          </a:p>
        </p:txBody>
      </p:sp>
      <p:sp>
        <p:nvSpPr>
          <p:cNvPr id="2" name="Title 1">
            <a:extLst>
              <a:ext uri="{FF2B5EF4-FFF2-40B4-BE49-F238E27FC236}">
                <a16:creationId xmlns:a16="http://schemas.microsoft.com/office/drawing/2014/main" id="{060583B2-5E26-4258-956F-2EFC3593C8FC}"/>
              </a:ext>
            </a:extLst>
          </p:cNvPr>
          <p:cNvSpPr>
            <a:spLocks noGrp="1"/>
          </p:cNvSpPr>
          <p:nvPr>
            <p:ph type="title"/>
          </p:nvPr>
        </p:nvSpPr>
        <p:spPr>
          <a:xfrm>
            <a:off x="406400" y="142079"/>
            <a:ext cx="10515600" cy="1325563"/>
          </a:xfrm>
        </p:spPr>
        <p:txBody>
          <a:bodyPr/>
          <a:lstStyle/>
          <a:p>
            <a:r>
              <a:rPr lang="en-US" dirty="0">
                <a:solidFill>
                  <a:schemeClr val="tx2"/>
                </a:solidFill>
              </a:rPr>
              <a:t>DATAVERZAMELING</a:t>
            </a:r>
            <a:endParaRPr lang="nl-NL" dirty="0">
              <a:solidFill>
                <a:schemeClr val="tx2"/>
              </a:solidFill>
            </a:endParaRPr>
          </a:p>
        </p:txBody>
      </p:sp>
      <p:graphicFrame>
        <p:nvGraphicFramePr>
          <p:cNvPr id="4" name="Chart 3">
            <a:extLst>
              <a:ext uri="{FF2B5EF4-FFF2-40B4-BE49-F238E27FC236}">
                <a16:creationId xmlns:a16="http://schemas.microsoft.com/office/drawing/2014/main" id="{2C339963-245E-478A-80F4-4A9D72E81232}"/>
              </a:ext>
            </a:extLst>
          </p:cNvPr>
          <p:cNvGraphicFramePr/>
          <p:nvPr>
            <p:extLst>
              <p:ext uri="{D42A27DB-BD31-4B8C-83A1-F6EECF244321}">
                <p14:modId xmlns:p14="http://schemas.microsoft.com/office/powerpoint/2010/main" val="2749480543"/>
              </p:ext>
            </p:extLst>
          </p:nvPr>
        </p:nvGraphicFramePr>
        <p:xfrm>
          <a:off x="4826000" y="1651001"/>
          <a:ext cx="6959600" cy="4368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09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F8EA-4454-455C-95CE-3468CD6CFFB0}"/>
              </a:ext>
            </a:extLst>
          </p:cNvPr>
          <p:cNvSpPr>
            <a:spLocks noGrp="1"/>
          </p:cNvSpPr>
          <p:nvPr>
            <p:ph type="title"/>
          </p:nvPr>
        </p:nvSpPr>
        <p:spPr/>
        <p:txBody>
          <a:bodyPr/>
          <a:lstStyle/>
          <a:p>
            <a:r>
              <a:rPr lang="en-US" dirty="0">
                <a:solidFill>
                  <a:schemeClr val="tx2"/>
                </a:solidFill>
              </a:rPr>
              <a:t>CONCEPTEN</a:t>
            </a:r>
            <a:endParaRPr lang="nl-NL" dirty="0">
              <a:solidFill>
                <a:schemeClr val="tx2"/>
              </a:solidFill>
            </a:endParaRPr>
          </a:p>
        </p:txBody>
      </p:sp>
      <p:sp>
        <p:nvSpPr>
          <p:cNvPr id="7" name="Content Placeholder 6">
            <a:extLst>
              <a:ext uri="{FF2B5EF4-FFF2-40B4-BE49-F238E27FC236}">
                <a16:creationId xmlns:a16="http://schemas.microsoft.com/office/drawing/2014/main" id="{61A32C6F-5424-4C05-A467-FD14E1FF6604}"/>
              </a:ext>
            </a:extLst>
          </p:cNvPr>
          <p:cNvSpPr>
            <a:spLocks noGrp="1"/>
          </p:cNvSpPr>
          <p:nvPr>
            <p:ph idx="1"/>
          </p:nvPr>
        </p:nvSpPr>
        <p:spPr>
          <a:xfrm>
            <a:off x="838200" y="1676401"/>
            <a:ext cx="10515600" cy="4533900"/>
          </a:xfrm>
        </p:spPr>
        <p:txBody>
          <a:bodyPr>
            <a:normAutofit/>
          </a:bodyPr>
          <a:lstStyle/>
          <a:p>
            <a:pPr marL="457200" lvl="1" indent="0">
              <a:buNone/>
            </a:pPr>
            <a:endParaRPr lang="en-US" dirty="0">
              <a:solidFill>
                <a:schemeClr val="tx2"/>
              </a:solidFill>
            </a:endParaRPr>
          </a:p>
          <a:p>
            <a:pPr marL="457200" lvl="1" indent="0">
              <a:buNone/>
            </a:pPr>
            <a:endParaRPr lang="en-US" dirty="0">
              <a:solidFill>
                <a:schemeClr val="tx2"/>
              </a:solidFill>
            </a:endParaRPr>
          </a:p>
          <a:p>
            <a:r>
              <a:rPr lang="en-US" dirty="0">
                <a:solidFill>
                  <a:schemeClr val="tx2"/>
                </a:solidFill>
              </a:rPr>
              <a:t>RISICOPERCEPTIE</a:t>
            </a:r>
          </a:p>
          <a:p>
            <a:r>
              <a:rPr lang="en-US" dirty="0">
                <a:solidFill>
                  <a:schemeClr val="tx2"/>
                </a:solidFill>
              </a:rPr>
              <a:t>HANDELINGSPERSPECTIEF</a:t>
            </a:r>
          </a:p>
          <a:p>
            <a:r>
              <a:rPr lang="en-US" dirty="0">
                <a:solidFill>
                  <a:schemeClr val="tx2"/>
                </a:solidFill>
              </a:rPr>
              <a:t>EIGEN ROL EN GEDRAG</a:t>
            </a:r>
          </a:p>
          <a:p>
            <a:endParaRPr lang="en-US" dirty="0">
              <a:solidFill>
                <a:schemeClr val="tx2"/>
              </a:solidFill>
            </a:endParaRPr>
          </a:p>
          <a:p>
            <a:endParaRPr lang="nl-NL" dirty="0">
              <a:solidFill>
                <a:schemeClr val="tx2"/>
              </a:solidFill>
            </a:endParaRPr>
          </a:p>
        </p:txBody>
      </p:sp>
    </p:spTree>
    <p:extLst>
      <p:ext uri="{BB962C8B-B14F-4D97-AF65-F5344CB8AC3E}">
        <p14:creationId xmlns:p14="http://schemas.microsoft.com/office/powerpoint/2010/main" val="14963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8A2F-BFB3-4E46-985B-14B70AD95F2D}"/>
              </a:ext>
            </a:extLst>
          </p:cNvPr>
          <p:cNvSpPr>
            <a:spLocks noGrp="1"/>
          </p:cNvSpPr>
          <p:nvPr>
            <p:ph type="title"/>
          </p:nvPr>
        </p:nvSpPr>
        <p:spPr>
          <a:xfrm>
            <a:off x="838200" y="2270125"/>
            <a:ext cx="10515600" cy="1325563"/>
          </a:xfrm>
        </p:spPr>
        <p:txBody>
          <a:bodyPr/>
          <a:lstStyle/>
          <a:p>
            <a:pPr algn="ctr"/>
            <a:r>
              <a:rPr lang="en-US" dirty="0">
                <a:solidFill>
                  <a:schemeClr val="tx2"/>
                </a:solidFill>
              </a:rPr>
              <a:t>RISICOPERCEPTIE</a:t>
            </a:r>
            <a:br>
              <a:rPr lang="en-US" dirty="0">
                <a:solidFill>
                  <a:schemeClr val="tx2"/>
                </a:solidFill>
              </a:rPr>
            </a:br>
            <a:r>
              <a:rPr lang="en-US" i="1" dirty="0">
                <a:solidFill>
                  <a:schemeClr val="tx2"/>
                </a:solidFill>
              </a:rPr>
              <a:t>(Threat Appraisal)</a:t>
            </a:r>
            <a:endParaRPr lang="nl-NL" i="1" dirty="0">
              <a:solidFill>
                <a:schemeClr val="tx2"/>
              </a:solidFill>
            </a:endParaRPr>
          </a:p>
        </p:txBody>
      </p:sp>
    </p:spTree>
    <p:extLst>
      <p:ext uri="{BB962C8B-B14F-4D97-AF65-F5344CB8AC3E}">
        <p14:creationId xmlns:p14="http://schemas.microsoft.com/office/powerpoint/2010/main" val="77874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A65EB82-027C-4478-80F8-F03375AFEBF8}"/>
              </a:ext>
            </a:extLst>
          </p:cNvPr>
          <p:cNvGrpSpPr/>
          <p:nvPr/>
        </p:nvGrpSpPr>
        <p:grpSpPr>
          <a:xfrm>
            <a:off x="100199" y="2376533"/>
            <a:ext cx="11801102" cy="2143017"/>
            <a:chOff x="100199" y="2376533"/>
            <a:chExt cx="11801102" cy="2143017"/>
          </a:xfrm>
        </p:grpSpPr>
        <p:graphicFrame>
          <p:nvGraphicFramePr>
            <p:cNvPr id="5" name="Chart 4">
              <a:extLst>
                <a:ext uri="{FF2B5EF4-FFF2-40B4-BE49-F238E27FC236}">
                  <a16:creationId xmlns:a16="http://schemas.microsoft.com/office/drawing/2014/main" id="{9DC3EDA5-4B37-43F2-B808-36065574ED42}"/>
                </a:ext>
              </a:extLst>
            </p:cNvPr>
            <p:cNvGraphicFramePr>
              <a:graphicFrameLocks/>
            </p:cNvGraphicFramePr>
            <p:nvPr>
              <p:extLst>
                <p:ext uri="{D42A27DB-BD31-4B8C-83A1-F6EECF244321}">
                  <p14:modId xmlns:p14="http://schemas.microsoft.com/office/powerpoint/2010/main" val="2291631317"/>
                </p:ext>
              </p:extLst>
            </p:nvPr>
          </p:nvGraphicFramePr>
          <p:xfrm>
            <a:off x="1601601" y="2376533"/>
            <a:ext cx="10299700" cy="214301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E674928-5B86-48D8-B4F7-E17F73E8A67A}"/>
                </a:ext>
              </a:extLst>
            </p:cNvPr>
            <p:cNvSpPr/>
            <p:nvPr/>
          </p:nvSpPr>
          <p:spPr>
            <a:xfrm>
              <a:off x="100199" y="2949833"/>
              <a:ext cx="1881701" cy="1290353"/>
            </a:xfrm>
            <a:prstGeom prst="rect">
              <a:avLst/>
            </a:prstGeom>
            <a:solidFill>
              <a:schemeClr val="bg1"/>
            </a:solidFill>
          </p:spPr>
          <p:txBody>
            <a:bodyPr wrap="square">
              <a:spAutoFit/>
            </a:bodyPr>
            <a:lstStyle/>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heel veel</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tamelijk veel</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niet weinig of veel </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tamelijk weinig</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niet/heel weinig</a:t>
              </a:r>
              <a:endParaRPr lang="nl-NL" sz="1200" dirty="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94B9B1AB-442D-4532-916B-CD96A1C2A1FF}"/>
              </a:ext>
            </a:extLst>
          </p:cNvPr>
          <p:cNvGrpSpPr/>
          <p:nvPr/>
        </p:nvGrpSpPr>
        <p:grpSpPr>
          <a:xfrm>
            <a:off x="0" y="4659268"/>
            <a:ext cx="12001500" cy="2143017"/>
            <a:chOff x="0" y="4659268"/>
            <a:chExt cx="12001500" cy="2143017"/>
          </a:xfrm>
        </p:grpSpPr>
        <p:graphicFrame>
          <p:nvGraphicFramePr>
            <p:cNvPr id="4" name="Chart 3">
              <a:extLst>
                <a:ext uri="{FF2B5EF4-FFF2-40B4-BE49-F238E27FC236}">
                  <a16:creationId xmlns:a16="http://schemas.microsoft.com/office/drawing/2014/main" id="{D3FBA3F5-3731-4E4F-8A08-F63EE39F2B4C}"/>
                </a:ext>
              </a:extLst>
            </p:cNvPr>
            <p:cNvGraphicFramePr>
              <a:graphicFrameLocks/>
            </p:cNvGraphicFramePr>
            <p:nvPr>
              <p:extLst>
                <p:ext uri="{D42A27DB-BD31-4B8C-83A1-F6EECF244321}">
                  <p14:modId xmlns:p14="http://schemas.microsoft.com/office/powerpoint/2010/main" val="3881908301"/>
                </p:ext>
              </p:extLst>
            </p:nvPr>
          </p:nvGraphicFramePr>
          <p:xfrm>
            <a:off x="1701800" y="4659268"/>
            <a:ext cx="10299700" cy="214301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715D408-56A1-466E-84E0-D4CD262FF931}"/>
                </a:ext>
              </a:extLst>
            </p:cNvPr>
            <p:cNvSpPr/>
            <p:nvPr/>
          </p:nvSpPr>
          <p:spPr>
            <a:xfrm>
              <a:off x="0" y="5228800"/>
              <a:ext cx="1822590" cy="1364733"/>
            </a:xfrm>
            <a:prstGeom prst="rect">
              <a:avLst/>
            </a:prstGeom>
            <a:solidFill>
              <a:schemeClr val="bg1"/>
            </a:solidFill>
          </p:spPr>
          <p:txBody>
            <a:bodyPr wrap="square">
              <a:spAutoFit/>
            </a:bodyPr>
            <a:lstStyle/>
            <a:p>
              <a:pPr algn="r">
                <a:lnSpc>
                  <a:spcPts val="20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heel veel</a:t>
              </a:r>
            </a:p>
            <a:p>
              <a:pPr algn="r">
                <a:lnSpc>
                  <a:spcPts val="20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tamelijk veel</a:t>
              </a:r>
            </a:p>
            <a:p>
              <a:pPr algn="r">
                <a:lnSpc>
                  <a:spcPts val="20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niet weinig of veel </a:t>
              </a:r>
            </a:p>
            <a:p>
              <a:pPr algn="r">
                <a:lnSpc>
                  <a:spcPts val="20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tamelijk weinig</a:t>
              </a:r>
            </a:p>
            <a:p>
              <a:pPr algn="r">
                <a:lnSpc>
                  <a:spcPts val="20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niet/heel weinig</a:t>
              </a:r>
              <a:endParaRPr lang="nl-NL" sz="1200" dirty="0">
                <a:solidFill>
                  <a:schemeClr val="tx1">
                    <a:lumMod val="75000"/>
                    <a:lumOff val="25000"/>
                  </a:schemeClr>
                </a:solidFill>
              </a:endParaRPr>
            </a:p>
          </p:txBody>
        </p:sp>
      </p:grpSp>
      <p:grpSp>
        <p:nvGrpSpPr>
          <p:cNvPr id="14" name="Group 13">
            <a:extLst>
              <a:ext uri="{FF2B5EF4-FFF2-40B4-BE49-F238E27FC236}">
                <a16:creationId xmlns:a16="http://schemas.microsoft.com/office/drawing/2014/main" id="{32DABE9C-D754-4970-9F97-368433F1607F}"/>
              </a:ext>
            </a:extLst>
          </p:cNvPr>
          <p:cNvGrpSpPr/>
          <p:nvPr/>
        </p:nvGrpSpPr>
        <p:grpSpPr>
          <a:xfrm>
            <a:off x="100199" y="0"/>
            <a:ext cx="11801101" cy="2376533"/>
            <a:chOff x="100199" y="0"/>
            <a:chExt cx="11801101" cy="2376533"/>
          </a:xfrm>
          <a:solidFill>
            <a:schemeClr val="bg1"/>
          </a:solidFill>
        </p:grpSpPr>
        <p:graphicFrame>
          <p:nvGraphicFramePr>
            <p:cNvPr id="11" name="Chart 10">
              <a:extLst>
                <a:ext uri="{FF2B5EF4-FFF2-40B4-BE49-F238E27FC236}">
                  <a16:creationId xmlns:a16="http://schemas.microsoft.com/office/drawing/2014/main" id="{5FEC7996-C1B3-41E7-96C1-A9CC775715D5}"/>
                </a:ext>
              </a:extLst>
            </p:cNvPr>
            <p:cNvGraphicFramePr>
              <a:graphicFrameLocks/>
            </p:cNvGraphicFramePr>
            <p:nvPr>
              <p:extLst>
                <p:ext uri="{D42A27DB-BD31-4B8C-83A1-F6EECF244321}">
                  <p14:modId xmlns:p14="http://schemas.microsoft.com/office/powerpoint/2010/main" val="1186054070"/>
                </p:ext>
              </p:extLst>
            </p:nvPr>
          </p:nvGraphicFramePr>
          <p:xfrm>
            <a:off x="1168399" y="0"/>
            <a:ext cx="10732901" cy="237653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226BC9C7-FDC7-482A-B8E0-8EF88510A028}"/>
                </a:ext>
              </a:extLst>
            </p:cNvPr>
            <p:cNvSpPr/>
            <p:nvPr/>
          </p:nvSpPr>
          <p:spPr>
            <a:xfrm>
              <a:off x="100199" y="807453"/>
              <a:ext cx="1881701" cy="1290353"/>
            </a:xfrm>
            <a:prstGeom prst="rect">
              <a:avLst/>
            </a:prstGeom>
            <a:grpFill/>
          </p:spPr>
          <p:txBody>
            <a:bodyPr wrap="square">
              <a:spAutoFit/>
            </a:bodyPr>
            <a:lstStyle/>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zeer eens</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enigszins eens</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niet oneens of eens</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enigszins oneens</a:t>
              </a:r>
            </a:p>
            <a:p>
              <a:pPr algn="r">
                <a:lnSpc>
                  <a:spcPts val="1900"/>
                </a:lnSpc>
              </a:pPr>
              <a:r>
                <a:rPr lang="nl-NL"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zeer oneens</a:t>
              </a:r>
              <a:endParaRPr lang="nl-NL" sz="1200" dirty="0">
                <a:solidFill>
                  <a:schemeClr val="tx1">
                    <a:lumMod val="75000"/>
                    <a:lumOff val="25000"/>
                  </a:schemeClr>
                </a:solidFill>
              </a:endParaRPr>
            </a:p>
          </p:txBody>
        </p:sp>
      </p:grpSp>
    </p:spTree>
    <p:extLst>
      <p:ext uri="{BB962C8B-B14F-4D97-AF65-F5344CB8AC3E}">
        <p14:creationId xmlns:p14="http://schemas.microsoft.com/office/powerpoint/2010/main" val="37272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4"/>
                                        </p:tgtEl>
                                        <p:attrNameLst>
                                          <p:attrName>style.opacity</p:attrName>
                                        </p:attrNameLst>
                                      </p:cBhvr>
                                      <p:to>
                                        <p:strVal val="0.5"/>
                                      </p:to>
                                    </p:set>
                                    <p:animEffect filter="image" prLst="opacity: 0.5">
                                      <p:cBhvr rctx="IE">
                                        <p:cTn id="7" dur="indefinite"/>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p:cTn id="15" dur="indefinite"/>
                                        <p:tgtEl>
                                          <p:spTgt spid="13"/>
                                        </p:tgtEl>
                                        <p:attrNameLst>
                                          <p:attrName>style.opacity</p:attrName>
                                        </p:attrNameLst>
                                      </p:cBhvr>
                                      <p:to>
                                        <p:strVal val="0.75"/>
                                      </p:to>
                                    </p:set>
                                    <p:animEffect filter="image" prLst="opacity: 0.7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15"/>
                                        </p:tgtEl>
                                        <p:attrNameLst>
                                          <p:attrName>style.opacity</p:attrName>
                                        </p:attrNameLst>
                                      </p:cBhvr>
                                      <p:to>
                                        <p:strVal val="0.75"/>
                                      </p:to>
                                    </p:set>
                                    <p:animEffect filter="image" prLst="opacity: 0.75">
                                      <p:cBhvr rctx="IE">
                                        <p:cTn id="25"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8A2F-BFB3-4E46-985B-14B70AD95F2D}"/>
              </a:ext>
            </a:extLst>
          </p:cNvPr>
          <p:cNvSpPr>
            <a:spLocks noGrp="1"/>
          </p:cNvSpPr>
          <p:nvPr>
            <p:ph type="title"/>
          </p:nvPr>
        </p:nvSpPr>
        <p:spPr>
          <a:xfrm>
            <a:off x="838200" y="2270125"/>
            <a:ext cx="10515600" cy="1325563"/>
          </a:xfrm>
        </p:spPr>
        <p:txBody>
          <a:bodyPr/>
          <a:lstStyle/>
          <a:p>
            <a:pPr algn="ctr"/>
            <a:r>
              <a:rPr lang="en-US" dirty="0">
                <a:solidFill>
                  <a:schemeClr val="tx2"/>
                </a:solidFill>
              </a:rPr>
              <a:t>HANDELINGSPERSPECTIEF</a:t>
            </a:r>
            <a:br>
              <a:rPr lang="en-US" dirty="0">
                <a:solidFill>
                  <a:schemeClr val="tx2"/>
                </a:solidFill>
              </a:rPr>
            </a:br>
            <a:r>
              <a:rPr lang="en-US" i="1" dirty="0">
                <a:solidFill>
                  <a:schemeClr val="tx2"/>
                </a:solidFill>
              </a:rPr>
              <a:t>(Coping Appraisal)</a:t>
            </a:r>
            <a:endParaRPr lang="nl-NL" i="1" dirty="0">
              <a:solidFill>
                <a:schemeClr val="tx2"/>
              </a:solidFill>
            </a:endParaRPr>
          </a:p>
        </p:txBody>
      </p:sp>
    </p:spTree>
    <p:extLst>
      <p:ext uri="{BB962C8B-B14F-4D97-AF65-F5344CB8AC3E}">
        <p14:creationId xmlns:p14="http://schemas.microsoft.com/office/powerpoint/2010/main" val="154753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4F685CF-BD0A-4340-844A-A9ADBF7FEBB5}"/>
              </a:ext>
            </a:extLst>
          </p:cNvPr>
          <p:cNvGraphicFramePr>
            <a:graphicFrameLocks/>
          </p:cNvGraphicFramePr>
          <p:nvPr>
            <p:extLst>
              <p:ext uri="{D42A27DB-BD31-4B8C-83A1-F6EECF244321}">
                <p14:modId xmlns:p14="http://schemas.microsoft.com/office/powerpoint/2010/main" val="1816330062"/>
              </p:ext>
            </p:extLst>
          </p:nvPr>
        </p:nvGraphicFramePr>
        <p:xfrm>
          <a:off x="254000" y="120903"/>
          <a:ext cx="11582399" cy="3396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2AE3380-78F4-4284-AB1A-98481AD3AE3A}"/>
              </a:ext>
            </a:extLst>
          </p:cNvPr>
          <p:cNvGraphicFramePr>
            <a:graphicFrameLocks/>
          </p:cNvGraphicFramePr>
          <p:nvPr>
            <p:extLst>
              <p:ext uri="{D42A27DB-BD31-4B8C-83A1-F6EECF244321}">
                <p14:modId xmlns:p14="http://schemas.microsoft.com/office/powerpoint/2010/main" val="1395016885"/>
              </p:ext>
            </p:extLst>
          </p:nvPr>
        </p:nvGraphicFramePr>
        <p:xfrm>
          <a:off x="254000" y="3626753"/>
          <a:ext cx="11582399" cy="310424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8681E4CC-C167-4CF6-9612-803C100BDDF6}"/>
              </a:ext>
            </a:extLst>
          </p:cNvPr>
          <p:cNvSpPr/>
          <p:nvPr/>
        </p:nvSpPr>
        <p:spPr>
          <a:xfrm>
            <a:off x="10299700" y="1692401"/>
            <a:ext cx="1752599" cy="1015663"/>
          </a:xfrm>
          <a:prstGeom prst="rect">
            <a:avLst/>
          </a:prstGeom>
        </p:spPr>
        <p:txBody>
          <a:bodyPr wrap="square">
            <a:spAutoFit/>
          </a:bodyPr>
          <a:lstStyle/>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1=niet/heel weinig </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2=tamelijk weinig</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3=niet weinig of veel </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4=tamelijk veel</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5=heel veel</a:t>
            </a:r>
            <a:endParaRPr lang="nl-NL" sz="1200" dirty="0">
              <a:solidFill>
                <a:schemeClr val="bg1">
                  <a:lumMod val="95000"/>
                </a:schemeClr>
              </a:solidFill>
            </a:endParaRPr>
          </a:p>
        </p:txBody>
      </p:sp>
      <p:sp>
        <p:nvSpPr>
          <p:cNvPr id="9" name="Rectangle 8">
            <a:extLst>
              <a:ext uri="{FF2B5EF4-FFF2-40B4-BE49-F238E27FC236}">
                <a16:creationId xmlns:a16="http://schemas.microsoft.com/office/drawing/2014/main" id="{66FD3EDC-A8B0-4320-871C-8C45AADB4F03}"/>
              </a:ext>
            </a:extLst>
          </p:cNvPr>
          <p:cNvSpPr/>
          <p:nvPr/>
        </p:nvSpPr>
        <p:spPr>
          <a:xfrm>
            <a:off x="10287001" y="4978738"/>
            <a:ext cx="1752599" cy="1015663"/>
          </a:xfrm>
          <a:prstGeom prst="rect">
            <a:avLst/>
          </a:prstGeom>
        </p:spPr>
        <p:txBody>
          <a:bodyPr wrap="square">
            <a:spAutoFit/>
          </a:bodyPr>
          <a:lstStyle/>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1=niet/heel weinig </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2=tamelijk weinig</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3=niet weinig of veel </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4=tamelijk veel</a:t>
            </a:r>
          </a:p>
          <a:p>
            <a:r>
              <a:rPr lang="nl-NL" sz="12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5=heel veel</a:t>
            </a:r>
            <a:endParaRPr lang="nl-NL" sz="1200" dirty="0">
              <a:solidFill>
                <a:schemeClr val="bg1">
                  <a:lumMod val="95000"/>
                </a:schemeClr>
              </a:solidFill>
            </a:endParaRPr>
          </a:p>
        </p:txBody>
      </p:sp>
    </p:spTree>
    <p:extLst>
      <p:ext uri="{BB962C8B-B14F-4D97-AF65-F5344CB8AC3E}">
        <p14:creationId xmlns:p14="http://schemas.microsoft.com/office/powerpoint/2010/main" val="17864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465E16A93E04F8E4EE86D4289777A" ma:contentTypeVersion="9" ma:contentTypeDescription="Create a new document." ma:contentTypeScope="" ma:versionID="60d3d572bd60330bab8a28b921c7b255">
  <xsd:schema xmlns:xsd="http://www.w3.org/2001/XMLSchema" xmlns:xs="http://www.w3.org/2001/XMLSchema" xmlns:p="http://schemas.microsoft.com/office/2006/metadata/properties" xmlns:ns2="7ec8b6f8-9296-438a-bdfd-c2bc2b9fd1ab" xmlns:ns3="5a19ba1c-bff2-4199-b477-f38b2b9749d6" targetNamespace="http://schemas.microsoft.com/office/2006/metadata/properties" ma:root="true" ma:fieldsID="bed3fd05be0b37514fd5ff3e6793d668" ns2:_="" ns3:_="">
    <xsd:import namespace="7ec8b6f8-9296-438a-bdfd-c2bc2b9fd1ab"/>
    <xsd:import namespace="5a19ba1c-bff2-4199-b477-f38b2b974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8b6f8-9296-438a-bdfd-c2bc2b9f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19ba1c-bff2-4199-b477-f38b2b9749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592557-7CDF-4464-904E-ACEC00F0E35F}"/>
</file>

<file path=customXml/itemProps2.xml><?xml version="1.0" encoding="utf-8"?>
<ds:datastoreItem xmlns:ds="http://schemas.openxmlformats.org/officeDocument/2006/customXml" ds:itemID="{694590D4-C80E-4620-9157-E633B89EA26F}"/>
</file>

<file path=customXml/itemProps3.xml><?xml version="1.0" encoding="utf-8"?>
<ds:datastoreItem xmlns:ds="http://schemas.openxmlformats.org/officeDocument/2006/customXml" ds:itemID="{2E7457EB-AD9A-4598-9118-24D2CBA87B47}"/>
</file>

<file path=docProps/app.xml><?xml version="1.0" encoding="utf-8"?>
<Properties xmlns="http://schemas.openxmlformats.org/officeDocument/2006/extended-properties" xmlns:vt="http://schemas.openxmlformats.org/officeDocument/2006/docPropsVTypes">
  <TotalTime>2618</TotalTime>
  <Words>818</Words>
  <Application>Microsoft Office PowerPoint</Application>
  <PresentationFormat>Widescreen</PresentationFormat>
  <Paragraphs>133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Comic Sans MS</vt:lpstr>
      <vt:lpstr>Times New Roman</vt:lpstr>
      <vt:lpstr>Office Theme</vt:lpstr>
      <vt:lpstr>PowerPoint Presentation</vt:lpstr>
      <vt:lpstr>ACHTERGROND</vt:lpstr>
      <vt:lpstr>THEORIE</vt:lpstr>
      <vt:lpstr>DATAVERZAMELING</vt:lpstr>
      <vt:lpstr>CONCEPTEN</vt:lpstr>
      <vt:lpstr>RISICOPERCEPTIE (Threat Appraisal)</vt:lpstr>
      <vt:lpstr>PowerPoint Presentation</vt:lpstr>
      <vt:lpstr>HANDELINGSPERSPECTIEF (Coping Appraisal)</vt:lpstr>
      <vt:lpstr>PowerPoint Presentation</vt:lpstr>
      <vt:lpstr>EIGEN ROL &amp; GEDRAG </vt:lpstr>
      <vt:lpstr>PowerPoint Presentation</vt:lpstr>
      <vt:lpstr>VERBANDEN</vt:lpstr>
      <vt:lpstr>VERBANDEN IN WOORDEN</vt:lpstr>
      <vt:lpstr>VOORLOPIGE CONCLUSIES / VERVOLG</vt:lpstr>
      <vt:lpstr>Eerste reacties?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Terpstra</dc:creator>
  <cp:lastModifiedBy>T. Terpstra</cp:lastModifiedBy>
  <cp:revision>78</cp:revision>
  <dcterms:created xsi:type="dcterms:W3CDTF">2020-04-13T14:03:18Z</dcterms:created>
  <dcterms:modified xsi:type="dcterms:W3CDTF">2020-04-15T20:55:29Z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0x0101008C2465E16A93E04F8E4EE86D4289777A</vt:lpwstr>
  </property>
</Properties>
</file>