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6"/>
  </p:notesMasterIdLst>
  <p:sldIdLst>
    <p:sldId id="256" r:id="rId2"/>
    <p:sldId id="289" r:id="rId3"/>
    <p:sldId id="304" r:id="rId4"/>
    <p:sldId id="301" r:id="rId5"/>
    <p:sldId id="307" r:id="rId6"/>
    <p:sldId id="282" r:id="rId7"/>
    <p:sldId id="272" r:id="rId8"/>
    <p:sldId id="306" r:id="rId9"/>
    <p:sldId id="287" r:id="rId10"/>
    <p:sldId id="286" r:id="rId11"/>
    <p:sldId id="260" r:id="rId12"/>
    <p:sldId id="299" r:id="rId13"/>
    <p:sldId id="29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 autoAdjust="0"/>
    <p:restoredTop sz="92925" autoAdjust="0"/>
  </p:normalViewPr>
  <p:slideViewPr>
    <p:cSldViewPr snapToGrid="0">
      <p:cViewPr varScale="1">
        <p:scale>
          <a:sx n="63" d="100"/>
          <a:sy n="63" d="100"/>
        </p:scale>
        <p:origin x="1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rojectenportfoli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zfitforthefuture.n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 err="1"/>
              <a:t>Toepassingssessie</a:t>
            </a:r>
            <a:r>
              <a:rPr lang="en-US" sz="6000" b="1" dirty="0"/>
              <a:t> 1</a:t>
            </a:r>
            <a:br>
              <a:rPr lang="en-US" sz="6000" b="1" dirty="0"/>
            </a:br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 err="1"/>
              <a:t>Introductie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5" y="4567302"/>
            <a:ext cx="7883370" cy="1254075"/>
          </a:xfrm>
        </p:spPr>
        <p:txBody>
          <a:bodyPr anchor="ctr">
            <a:normAutofit fontScale="62500" lnSpcReduction="2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Petra de Braal, </a:t>
            </a:r>
            <a:r>
              <a:rPr lang="nl-NL" sz="2400" dirty="0" err="1">
                <a:solidFill>
                  <a:schemeClr val="bg1"/>
                </a:solidFill>
              </a:rPr>
              <a:t>Solidarity</a:t>
            </a:r>
            <a:r>
              <a:rPr lang="nl-NL" sz="24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Daniëlle Mostert, HZ University of Applied Sciences</a:t>
            </a:r>
            <a:endParaRPr lang="nl-NL" sz="2400" dirty="0">
              <a:solidFill>
                <a:schemeClr val="bg1"/>
              </a:solidFill>
            </a:endParaRP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Februari 2021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6" y="1123837"/>
            <a:ext cx="3151162" cy="4601183"/>
          </a:xfrm>
        </p:spPr>
        <p:txBody>
          <a:bodyPr/>
          <a:lstStyle/>
          <a:p>
            <a:r>
              <a:rPr lang="en-US" dirty="0" err="1"/>
              <a:t>Systeemdenken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7185" r="21875" b="11618"/>
          <a:stretch/>
        </p:blipFill>
        <p:spPr>
          <a:xfrm>
            <a:off x="4529797" y="763394"/>
            <a:ext cx="6330462" cy="5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1" y="748118"/>
            <a:ext cx="728724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87987"/>
            <a:ext cx="6091310" cy="5272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out: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(rich picture)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051" y="1912151"/>
            <a:ext cx="2981697" cy="3024554"/>
          </a:xfrm>
        </p:spPr>
        <p:txBody>
          <a:bodyPr>
            <a:normAutofit/>
          </a:bodyPr>
          <a:lstStyle/>
          <a:p>
            <a:r>
              <a:rPr lang="nl-NL" dirty="0"/>
              <a:t>Geen regels!</a:t>
            </a:r>
          </a:p>
          <a:p>
            <a:endParaRPr lang="nl-NL" dirty="0"/>
          </a:p>
          <a:p>
            <a:r>
              <a:rPr lang="nl-NL" dirty="0"/>
              <a:t>Aspecten:</a:t>
            </a:r>
          </a:p>
          <a:p>
            <a:pPr lvl="1"/>
            <a:r>
              <a:rPr lang="nl-NL" dirty="0"/>
              <a:t>Belanghebbenden</a:t>
            </a:r>
          </a:p>
          <a:p>
            <a:pPr lvl="1"/>
            <a:r>
              <a:rPr lang="nl-NL" dirty="0"/>
              <a:t>Belangen/issues</a:t>
            </a:r>
          </a:p>
          <a:p>
            <a:pPr lvl="1"/>
            <a:r>
              <a:rPr lang="nl-NL" dirty="0"/>
              <a:t>Structuur</a:t>
            </a:r>
          </a:p>
          <a:p>
            <a:pPr lvl="1"/>
            <a:r>
              <a:rPr lang="nl-NL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2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Casussen</a:t>
            </a:r>
            <a:r>
              <a:rPr lang="en-US" dirty="0"/>
              <a:t> </a:t>
            </a:r>
            <a:r>
              <a:rPr lang="en-US" dirty="0" err="1"/>
              <a:t>bespreken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uiteen</a:t>
            </a:r>
            <a:endParaRPr lang="en-US" dirty="0"/>
          </a:p>
          <a:p>
            <a:r>
              <a:rPr lang="en-US" dirty="0" err="1"/>
              <a:t>Ieders</a:t>
            </a:r>
            <a:r>
              <a:rPr lang="en-US" dirty="0"/>
              <a:t> casus </a:t>
            </a:r>
            <a:r>
              <a:rPr lang="en-US" dirty="0" err="1"/>
              <a:t>bespreken</a:t>
            </a:r>
            <a:r>
              <a:rPr lang="en-US" dirty="0"/>
              <a:t>: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rest van de cursus?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8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Algemene opbouw cursus</a:t>
            </a:r>
          </a:p>
          <a:p>
            <a:r>
              <a:rPr lang="en-US" dirty="0"/>
              <a:t>P</a:t>
            </a:r>
            <a:r>
              <a:rPr lang="nl-NL" dirty="0" err="1"/>
              <a:t>ortfolio</a:t>
            </a:r>
            <a:r>
              <a:rPr lang="nl-NL" dirty="0"/>
              <a:t> </a:t>
            </a:r>
          </a:p>
          <a:p>
            <a:r>
              <a:rPr lang="en-US" dirty="0"/>
              <a:t>S</a:t>
            </a:r>
            <a:r>
              <a:rPr lang="nl-NL" dirty="0" err="1"/>
              <a:t>tudiepunten</a:t>
            </a:r>
            <a:endParaRPr lang="nl-NL" dirty="0"/>
          </a:p>
          <a:p>
            <a:endParaRPr lang="en-US" dirty="0"/>
          </a:p>
          <a:p>
            <a:r>
              <a:rPr lang="en-US" dirty="0"/>
              <a:t>Korte </a:t>
            </a:r>
            <a:r>
              <a:rPr lang="en-US" dirty="0" err="1"/>
              <a:t>terugblik</a:t>
            </a:r>
            <a:r>
              <a:rPr lang="en-US" dirty="0"/>
              <a:t> workshop 1</a:t>
            </a:r>
          </a:p>
          <a:p>
            <a:r>
              <a:rPr lang="en-US" dirty="0" err="1"/>
              <a:t>Uiteen</a:t>
            </a:r>
            <a:r>
              <a:rPr lang="en-US" dirty="0"/>
              <a:t> in </a:t>
            </a:r>
            <a:r>
              <a:rPr lang="en-US" dirty="0" err="1"/>
              <a:t>groepen</a:t>
            </a:r>
            <a:r>
              <a:rPr lang="en-US" dirty="0"/>
              <a:t>: </a:t>
            </a:r>
            <a:r>
              <a:rPr lang="en-US" dirty="0" err="1"/>
              <a:t>casussen</a:t>
            </a:r>
            <a:r>
              <a:rPr lang="en-US" dirty="0"/>
              <a:t> </a:t>
            </a:r>
            <a:r>
              <a:rPr lang="en-US" dirty="0" err="1"/>
              <a:t>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735E-FA55-4464-A675-9D4DEEF2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opbouw</a:t>
            </a:r>
            <a:r>
              <a:rPr lang="en-US" dirty="0"/>
              <a:t> cursus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5370-6458-4546-9E37-095380CF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lang="en-US" b="1" dirty="0"/>
              <a:t>workshops</a:t>
            </a:r>
            <a:r>
              <a:rPr lang="en-US" dirty="0"/>
              <a:t>: 8 </a:t>
            </a:r>
            <a:r>
              <a:rPr lang="en-US" dirty="0" err="1"/>
              <a:t>generieke</a:t>
            </a:r>
            <a:r>
              <a:rPr lang="en-US" dirty="0"/>
              <a:t>, 4 </a:t>
            </a:r>
            <a:r>
              <a:rPr lang="en-US" dirty="0" err="1"/>
              <a:t>specifieke</a:t>
            </a:r>
            <a:endParaRPr lang="en-US" dirty="0"/>
          </a:p>
          <a:p>
            <a:r>
              <a:rPr lang="en-US" b="1" dirty="0" err="1"/>
              <a:t>Toepassingssessies</a:t>
            </a:r>
            <a:r>
              <a:rPr lang="en-US" b="1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werkpraktijk</a:t>
            </a:r>
            <a:endParaRPr lang="en-US" dirty="0"/>
          </a:p>
          <a:p>
            <a:r>
              <a:rPr lang="en-US" dirty="0" err="1"/>
              <a:t>Afwisselend</a:t>
            </a:r>
            <a:r>
              <a:rPr lang="en-US" dirty="0"/>
              <a:t> workshop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toepassingssessie</a:t>
            </a:r>
            <a:endParaRPr lang="en-US" dirty="0"/>
          </a:p>
          <a:p>
            <a:r>
              <a:rPr lang="en-US" b="1" dirty="0" err="1"/>
              <a:t>Strategische</a:t>
            </a:r>
            <a:r>
              <a:rPr lang="en-US" b="1" dirty="0"/>
              <a:t> </a:t>
            </a:r>
            <a:r>
              <a:rPr lang="en-US" b="1" dirty="0" err="1"/>
              <a:t>procesbegeleiding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1x per 2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(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gewenst</a:t>
            </a:r>
            <a:r>
              <a:rPr lang="en-US" dirty="0"/>
              <a:t> </a:t>
            </a:r>
            <a:r>
              <a:rPr lang="en-US" dirty="0" err="1"/>
              <a:t>vaker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werkpraktijk</a:t>
            </a:r>
            <a:endParaRPr lang="en-US" dirty="0"/>
          </a:p>
          <a:p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gewenst</a:t>
            </a:r>
            <a:r>
              <a:rPr lang="en-US" dirty="0"/>
              <a:t>: </a:t>
            </a:r>
            <a:r>
              <a:rPr lang="en-US" b="1" dirty="0" err="1"/>
              <a:t>persoonlijke</a:t>
            </a:r>
            <a:r>
              <a:rPr lang="en-US" b="1" dirty="0"/>
              <a:t> coaching </a:t>
            </a:r>
            <a:endParaRPr lang="en-US" dirty="0"/>
          </a:p>
          <a:p>
            <a:r>
              <a:rPr lang="en-US" dirty="0" err="1"/>
              <a:t>Gedurende</a:t>
            </a:r>
            <a:r>
              <a:rPr lang="en-US" dirty="0"/>
              <a:t> </a:t>
            </a:r>
            <a:r>
              <a:rPr lang="en-US" dirty="0" err="1"/>
              <a:t>traject</a:t>
            </a:r>
            <a:r>
              <a:rPr lang="en-US" dirty="0"/>
              <a:t>: </a:t>
            </a:r>
            <a:r>
              <a:rPr lang="en-US" b="1" dirty="0"/>
              <a:t>portfolio</a:t>
            </a:r>
            <a:r>
              <a:rPr lang="en-US" dirty="0"/>
              <a:t> </a:t>
            </a:r>
            <a:r>
              <a:rPr lang="en-US" dirty="0" err="1"/>
              <a:t>bijhouden</a:t>
            </a:r>
            <a:endParaRPr lang="en-US" dirty="0"/>
          </a:p>
          <a:p>
            <a:r>
              <a:rPr lang="en-US" b="1" dirty="0" err="1"/>
              <a:t>Eindassessment</a:t>
            </a:r>
            <a:r>
              <a:rPr lang="en-US" dirty="0"/>
              <a:t>: </a:t>
            </a:r>
            <a:r>
              <a:rPr lang="en-US" dirty="0" err="1"/>
              <a:t>beheers</a:t>
            </a:r>
            <a:r>
              <a:rPr lang="en-US" dirty="0"/>
              <a:t> je de </a:t>
            </a:r>
            <a:r>
              <a:rPr lang="en-US" dirty="0" err="1"/>
              <a:t>competenties</a:t>
            </a:r>
            <a:r>
              <a:rPr lang="en-US" dirty="0"/>
              <a:t> op HBO </a:t>
            </a:r>
            <a:r>
              <a:rPr lang="en-US" dirty="0" err="1"/>
              <a:t>niveau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Assesment</a:t>
            </a:r>
            <a:r>
              <a:rPr lang="en-US" dirty="0"/>
              <a:t> </a:t>
            </a:r>
            <a:r>
              <a:rPr lang="en-US" dirty="0" err="1"/>
              <a:t>behaald</a:t>
            </a:r>
            <a:r>
              <a:rPr lang="en-US" dirty="0"/>
              <a:t>: </a:t>
            </a:r>
            <a:r>
              <a:rPr lang="en-US" dirty="0" err="1"/>
              <a:t>certificaat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70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000" y="766247"/>
            <a:ext cx="7315200" cy="2469168"/>
          </a:xfrm>
        </p:spPr>
        <p:txBody>
          <a:bodyPr/>
          <a:lstStyle/>
          <a:p>
            <a:r>
              <a:rPr lang="en-US" dirty="0"/>
              <a:t>A</a:t>
            </a:r>
            <a:r>
              <a:rPr lang="nl-NL" dirty="0" err="1"/>
              <a:t>anmelden</a:t>
            </a:r>
            <a:r>
              <a:rPr lang="nl-NL" dirty="0"/>
              <a:t> voor projectenportfolio:</a:t>
            </a:r>
          </a:p>
          <a:p>
            <a:pPr lvl="1"/>
            <a:r>
              <a:rPr lang="nl-NL" dirty="0">
                <a:hlinkClick r:id="rId2"/>
              </a:rPr>
              <a:t>https://www.projectenportfolio.nl</a:t>
            </a:r>
            <a:endParaRPr lang="nl-NL" dirty="0"/>
          </a:p>
          <a:p>
            <a:r>
              <a:rPr lang="en-US" dirty="0"/>
              <a:t>J</a:t>
            </a:r>
            <a:r>
              <a:rPr lang="nl-NL" dirty="0" err="1"/>
              <a:t>ullie</a:t>
            </a:r>
            <a:r>
              <a:rPr lang="nl-NL" dirty="0"/>
              <a:t> ontvangen een mail met instructie!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099DD-F7B3-40DF-9BC6-1B54C714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20" r="9035" b="59175"/>
          <a:stretch/>
        </p:blipFill>
        <p:spPr>
          <a:xfrm>
            <a:off x="3938257" y="2407428"/>
            <a:ext cx="7352895" cy="22249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21A4B-3F73-4315-8B7E-A289B3DE0BD2}"/>
              </a:ext>
            </a:extLst>
          </p:cNvPr>
          <p:cNvSpPr/>
          <p:nvPr/>
        </p:nvSpPr>
        <p:spPr>
          <a:xfrm>
            <a:off x="3938257" y="48027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>
                <a:hlinkClick r:id="rId4"/>
              </a:rPr>
              <a:t>www.hzfitforthefuture.nl</a:t>
            </a:r>
            <a:r>
              <a:rPr lang="nl-NL" sz="2400" dirty="0"/>
              <a:t> </a:t>
            </a:r>
          </a:p>
          <a:p>
            <a:pPr lvl="1"/>
            <a:r>
              <a:rPr lang="nl-NL" sz="2000" dirty="0"/>
              <a:t>Workshops</a:t>
            </a:r>
          </a:p>
          <a:p>
            <a:pPr lvl="1"/>
            <a:r>
              <a:rPr lang="nl-NL" sz="2000" dirty="0"/>
              <a:t>Groepen: Projectleiders (december 2020)</a:t>
            </a:r>
          </a:p>
        </p:txBody>
      </p:sp>
    </p:spTree>
    <p:extLst>
      <p:ext uri="{BB962C8B-B14F-4D97-AF65-F5344CB8AC3E}">
        <p14:creationId xmlns:p14="http://schemas.microsoft.com/office/powerpoint/2010/main" val="34465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D56A-15FF-4B55-9980-503C6E42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4E0D-F593-41CD-9C43-A0A96A7F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Uitgewerkte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opslaan</a:t>
            </a:r>
            <a:endParaRPr lang="en-US" dirty="0"/>
          </a:p>
          <a:p>
            <a:r>
              <a:rPr lang="en-US" dirty="0" err="1"/>
              <a:t>Reflecteren</a:t>
            </a:r>
            <a:r>
              <a:rPr lang="en-US" dirty="0"/>
              <a:t> op workshops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toepassingssessies</a:t>
            </a:r>
            <a:endParaRPr lang="en-US" dirty="0"/>
          </a:p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Veerse</a:t>
            </a:r>
            <a:r>
              <a:rPr lang="en-US" dirty="0"/>
              <a:t> </a:t>
            </a:r>
            <a:r>
              <a:rPr lang="en-US" dirty="0" err="1"/>
              <a:t>competenties</a:t>
            </a:r>
            <a:endParaRPr lang="en-US" dirty="0"/>
          </a:p>
          <a:p>
            <a:r>
              <a:rPr lang="en-US" dirty="0" err="1"/>
              <a:t>Samenbrengen</a:t>
            </a:r>
            <a:r>
              <a:rPr lang="en-US" dirty="0"/>
              <a:t> van </a:t>
            </a:r>
            <a:r>
              <a:rPr lang="en-US" dirty="0" err="1"/>
              <a:t>geleerde</a:t>
            </a:r>
            <a:r>
              <a:rPr lang="en-US" dirty="0"/>
              <a:t> lessen </a:t>
            </a:r>
            <a:r>
              <a:rPr lang="en-US" dirty="0" err="1"/>
              <a:t>uit</a:t>
            </a:r>
            <a:r>
              <a:rPr lang="en-US" dirty="0"/>
              <a:t> workshops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praktijk</a:t>
            </a:r>
            <a:endParaRPr lang="en-US" dirty="0"/>
          </a:p>
          <a:p>
            <a:r>
              <a:rPr lang="en-US" dirty="0" err="1"/>
              <a:t>Groeidocument</a:t>
            </a:r>
            <a:r>
              <a:rPr lang="en-US" dirty="0"/>
              <a:t>: </a:t>
            </a:r>
            <a:r>
              <a:rPr lang="en-US" dirty="0" err="1"/>
              <a:t>toont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eindniveau</a:t>
            </a:r>
            <a:endParaRPr lang="en-US" dirty="0"/>
          </a:p>
          <a:p>
            <a:r>
              <a:rPr lang="en-US" dirty="0" err="1"/>
              <a:t>Leidend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strategische</a:t>
            </a:r>
            <a:r>
              <a:rPr lang="en-US" dirty="0"/>
              <a:t> </a:t>
            </a:r>
            <a:r>
              <a:rPr lang="en-US" dirty="0" err="1"/>
              <a:t>procesgesprekken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eindassessment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Sla </a:t>
            </a:r>
            <a:r>
              <a:rPr lang="en-US" dirty="0" err="1"/>
              <a:t>zolang</a:t>
            </a:r>
            <a:r>
              <a:rPr lang="en-US" dirty="0"/>
              <a:t> je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inloggen</a:t>
            </a:r>
            <a:r>
              <a:rPr lang="en-US" dirty="0"/>
              <a:t> je </a:t>
            </a:r>
            <a:r>
              <a:rPr lang="en-US" dirty="0" err="1"/>
              <a:t>verslagen</a:t>
            </a:r>
            <a:r>
              <a:rPr lang="en-US" dirty="0"/>
              <a:t> even op de computer op. </a:t>
            </a:r>
          </a:p>
          <a:p>
            <a:r>
              <a:rPr lang="en-US" dirty="0" err="1"/>
              <a:t>Voeg</a:t>
            </a:r>
            <a:r>
              <a:rPr lang="en-US" dirty="0"/>
              <a:t> toe </a:t>
            </a:r>
            <a:r>
              <a:rPr lang="en-US" dirty="0" err="1"/>
              <a:t>zodra</a:t>
            </a:r>
            <a:r>
              <a:rPr lang="en-US" dirty="0"/>
              <a:t> je </a:t>
            </a:r>
            <a:r>
              <a:rPr lang="en-US" dirty="0" err="1"/>
              <a:t>toegang</a:t>
            </a:r>
            <a:r>
              <a:rPr lang="en-US" dirty="0"/>
              <a:t> </a:t>
            </a:r>
            <a:r>
              <a:rPr lang="en-US" dirty="0" err="1"/>
              <a:t>hebt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42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21802" cy="4601183"/>
          </a:xfrm>
        </p:spPr>
        <p:txBody>
          <a:bodyPr/>
          <a:lstStyle/>
          <a:p>
            <a:r>
              <a:rPr lang="en-US" dirty="0" err="1"/>
              <a:t>Competenties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814267"/>
              </p:ext>
            </p:extLst>
          </p:nvPr>
        </p:nvGraphicFramePr>
        <p:xfrm>
          <a:off x="3474721" y="742182"/>
          <a:ext cx="8074856" cy="536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856">
                  <a:extLst>
                    <a:ext uri="{9D8B030D-6E8A-4147-A177-3AD203B41FA5}">
                      <a16:colId xmlns:a16="http://schemas.microsoft.com/office/drawing/2014/main" val="3516658158"/>
                    </a:ext>
                  </a:extLst>
                </a:gridCol>
              </a:tblGrid>
              <a:tr h="333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Gemeente Veere competenties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707886"/>
                  </a:ext>
                </a:extLst>
              </a:tr>
              <a:tr h="122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Integraliteit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Samenwerken (omgevingsbewust)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Over de (afdelings-)schutting kijken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Het geheel overzien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911871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Creativiteit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Buiten de begaande paden durven bewegen (out of </a:t>
                      </a:r>
                      <a:r>
                        <a:rPr lang="nl-NL" sz="1600" dirty="0" err="1">
                          <a:effectLst/>
                        </a:rPr>
                        <a:t>the</a:t>
                      </a:r>
                      <a:r>
                        <a:rPr lang="nl-NL" sz="1600" dirty="0">
                          <a:effectLst/>
                        </a:rPr>
                        <a:t> box)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Regels gebruiken op oplossingen te creëren (“ja, mits”)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Innovatief en ondernemend zijn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023185"/>
                  </a:ext>
                </a:extLst>
              </a:tr>
              <a:tr h="145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Participatie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Vraaggericht werken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Luisteren en doorvragen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Vertrouwen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Eigen verantwoordelijkheid terugleggen (reflecteren en onderhandelen)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649991"/>
                  </a:ext>
                </a:extLst>
              </a:tr>
              <a:tr h="1163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Communicatie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Helder formuleren (mondeling, overtuigen)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Toetsen bij de ander (aansluiten)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Professionele en persoonlijke band ontwikkelen (verantwoordelijkheid nemen)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11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1C624-BE5B-491E-924F-7D8256AD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Studiepunten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072682-938D-4E02-BEC9-AF183A69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79393" cy="5120640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HBO studiepunten behalen? Aanvullende eisen</a:t>
            </a:r>
          </a:p>
          <a:p>
            <a:pPr lvl="0"/>
            <a:r>
              <a:rPr lang="en-US" sz="2400" dirty="0"/>
              <a:t>D</a:t>
            </a:r>
            <a:r>
              <a:rPr lang="nl-NL" sz="2400" dirty="0"/>
              <a:t>enk aan: </a:t>
            </a:r>
          </a:p>
          <a:p>
            <a:pPr lvl="1"/>
            <a:r>
              <a:rPr lang="nl-NL" sz="2200" dirty="0"/>
              <a:t>uren eis, aanvullende competenties die moeten worden aangetoond, uitgebreider portfolio. </a:t>
            </a:r>
          </a:p>
          <a:p>
            <a:pPr lvl="1"/>
            <a:endParaRPr lang="en-US" sz="2200" dirty="0"/>
          </a:p>
          <a:p>
            <a:r>
              <a:rPr lang="en-US" sz="2400" dirty="0"/>
              <a:t>I</a:t>
            </a:r>
            <a:r>
              <a:rPr lang="nl-NL" sz="2400" dirty="0" err="1"/>
              <a:t>nteresse</a:t>
            </a:r>
            <a:r>
              <a:rPr lang="nl-NL" sz="2400" dirty="0"/>
              <a:t>? Vraag apart gesprek met Hans/Daniëlle aan. </a:t>
            </a:r>
            <a:endParaRPr lang="nl-NL" sz="2200" dirty="0"/>
          </a:p>
          <a:p>
            <a:pPr lvl="0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1396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EED-B7C9-4A43-9546-C452E4CF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Terugblik</a:t>
            </a:r>
            <a:r>
              <a:rPr lang="en-US" dirty="0"/>
              <a:t>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keer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9578-AA21-40A4-98CD-3404BA22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Samen-doen</a:t>
            </a:r>
            <a:r>
              <a:rPr lang="en-US" dirty="0"/>
              <a:t>,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, wicked problems </a:t>
            </a:r>
          </a:p>
          <a:p>
            <a:r>
              <a:rPr lang="en-US" dirty="0"/>
              <a:t>Mutual understanding &amp; shared meaning </a:t>
            </a:r>
          </a:p>
          <a:p>
            <a:r>
              <a:rPr lang="en-US" dirty="0" err="1"/>
              <a:t>Systeem</a:t>
            </a:r>
            <a:r>
              <a:rPr lang="en-US" dirty="0"/>
              <a:t> </a:t>
            </a:r>
            <a:r>
              <a:rPr lang="en-US" dirty="0" err="1"/>
              <a:t>denken</a:t>
            </a:r>
            <a:endParaRPr lang="en-US" dirty="0"/>
          </a:p>
          <a:p>
            <a:r>
              <a:rPr lang="en-US" dirty="0" err="1"/>
              <a:t>Wereldbeelden</a:t>
            </a:r>
            <a:r>
              <a:rPr lang="en-US" dirty="0"/>
              <a:t> &amp;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38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Wederzijds</a:t>
            </a:r>
            <a:r>
              <a:rPr lang="en-US" dirty="0"/>
              <a:t> </a:t>
            </a:r>
            <a:r>
              <a:rPr lang="en-US" dirty="0" err="1"/>
              <a:t>begrip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betekenis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598289" cy="5120640"/>
          </a:xfrm>
        </p:spPr>
        <p:txBody>
          <a:bodyPr/>
          <a:lstStyle/>
          <a:p>
            <a:r>
              <a:rPr lang="nl-NL" dirty="0"/>
              <a:t>Wederzijds begrip (</a:t>
            </a:r>
            <a:r>
              <a:rPr lang="nl-NL" dirty="0" err="1"/>
              <a:t>mutual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Herkennen en erkennen van elkaars wereldbeelden</a:t>
            </a:r>
          </a:p>
          <a:p>
            <a:pPr lvl="1"/>
            <a:r>
              <a:rPr lang="nl-NL" dirty="0"/>
              <a:t>Oordeel uitstellen</a:t>
            </a:r>
          </a:p>
          <a:p>
            <a:pPr lvl="1"/>
            <a:r>
              <a:rPr lang="nl-NL" dirty="0"/>
              <a:t>Met als doel het creëren van bewegingsruimte</a:t>
            </a:r>
          </a:p>
          <a:p>
            <a:endParaRPr lang="nl-NL" dirty="0"/>
          </a:p>
          <a:p>
            <a:r>
              <a:rPr lang="nl-NL" dirty="0"/>
              <a:t>Gedeelde betekenis (shared 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Sturen op culturele identiteit: wie zijn we, wat doen we?</a:t>
            </a:r>
          </a:p>
          <a:p>
            <a:pPr lvl="1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8" y="1123837"/>
            <a:ext cx="2357224" cy="173190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1" y="3424428"/>
            <a:ext cx="1885071" cy="22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5104</TotalTime>
  <Words>533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Corbel</vt:lpstr>
      <vt:lpstr>Symbol</vt:lpstr>
      <vt:lpstr>Times New Roman</vt:lpstr>
      <vt:lpstr>Wingdings 2</vt:lpstr>
      <vt:lpstr>Frame</vt:lpstr>
      <vt:lpstr>Toepassingssessie 1 Minor Fit voor de Toekomst  Introductie</vt:lpstr>
      <vt:lpstr>Inhoud</vt:lpstr>
      <vt:lpstr>Algemene opbouw cursus</vt:lpstr>
      <vt:lpstr>Portfolio</vt:lpstr>
      <vt:lpstr>Portfolio</vt:lpstr>
      <vt:lpstr>Competenties</vt:lpstr>
      <vt:lpstr>Studiepunten</vt:lpstr>
      <vt:lpstr>Terugblik vorige keer</vt:lpstr>
      <vt:lpstr>Wederzijds begrip  &amp;  Gedeelde betekenis</vt:lpstr>
      <vt:lpstr>Systeemdenken</vt:lpstr>
      <vt:lpstr>Wereldbeelden, aannames en  overtuigingen ontdekken</vt:lpstr>
      <vt:lpstr>Finding out: rijk plaatje  (rich picture)</vt:lpstr>
      <vt:lpstr>Pauze</vt:lpstr>
      <vt:lpstr>Casussen bespreken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Daniëlle Mostert-Al</cp:lastModifiedBy>
  <cp:revision>183</cp:revision>
  <dcterms:created xsi:type="dcterms:W3CDTF">2019-03-14T12:37:05Z</dcterms:created>
  <dcterms:modified xsi:type="dcterms:W3CDTF">2021-02-08T07:14:48Z</dcterms:modified>
</cp:coreProperties>
</file>