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12"/>
  </p:notesMasterIdLst>
  <p:sldIdLst>
    <p:sldId id="256" r:id="rId2"/>
    <p:sldId id="289" r:id="rId3"/>
    <p:sldId id="304" r:id="rId4"/>
    <p:sldId id="299" r:id="rId5"/>
    <p:sldId id="310" r:id="rId6"/>
    <p:sldId id="309" r:id="rId7"/>
    <p:sldId id="312" r:id="rId8"/>
    <p:sldId id="313" r:id="rId9"/>
    <p:sldId id="311" r:id="rId10"/>
    <p:sldId id="31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4" autoAdjust="0"/>
    <p:restoredTop sz="93012" autoAdjust="0"/>
  </p:normalViewPr>
  <p:slideViewPr>
    <p:cSldViewPr snapToGrid="0">
      <p:cViewPr varScale="1">
        <p:scale>
          <a:sx n="68" d="100"/>
          <a:sy n="68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3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tterevaluation.org/en/evaluation-options/richpicture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 smtClean="0"/>
              <a:t>Minor </a:t>
            </a:r>
            <a:r>
              <a:rPr lang="en-US" sz="6000" b="1" dirty="0"/>
              <a:t>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 smtClean="0"/>
              <a:t>Toekomst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4000" b="1" dirty="0" smtClean="0"/>
              <a:t>MT/DT en </a:t>
            </a:r>
            <a:r>
              <a:rPr lang="en-US" sz="4000" b="1" dirty="0" err="1"/>
              <a:t>p</a:t>
            </a:r>
            <a:r>
              <a:rPr lang="en-US" sz="4000" b="1" dirty="0" err="1" smtClean="0"/>
              <a:t>rojectleiders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err="1" smtClean="0"/>
              <a:t>Plenaire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sessie</a:t>
            </a:r>
            <a:r>
              <a:rPr lang="en-US" sz="6000" b="1" dirty="0" smtClean="0"/>
              <a:t> 1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3"/>
            <a:ext cx="8165115" cy="1382838"/>
          </a:xfrm>
        </p:spPr>
        <p:txBody>
          <a:bodyPr anchor="ctr">
            <a:norm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1200" dirty="0">
                <a:solidFill>
                  <a:schemeClr val="bg1"/>
                </a:solidFill>
              </a:rPr>
              <a:t>Petra de Braal, </a:t>
            </a:r>
            <a:r>
              <a:rPr lang="nl-NL" sz="1200" dirty="0" err="1">
                <a:solidFill>
                  <a:schemeClr val="bg1"/>
                </a:solidFill>
              </a:rPr>
              <a:t>Solidarity</a:t>
            </a:r>
            <a:r>
              <a:rPr lang="nl-NL" sz="1200" dirty="0">
                <a:solidFill>
                  <a:schemeClr val="bg1"/>
                </a:solidFill>
              </a:rPr>
              <a:t> University</a:t>
            </a:r>
          </a:p>
          <a:p>
            <a:pPr algn="r"/>
            <a:r>
              <a:rPr lang="nl-NL" sz="1200" dirty="0" smtClean="0">
                <a:solidFill>
                  <a:schemeClr val="bg1"/>
                </a:solidFill>
              </a:rPr>
              <a:t>November 2021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Plenaire</a:t>
            </a:r>
            <a:r>
              <a:rPr lang="en-US" dirty="0" smtClean="0"/>
              <a:t> </a:t>
            </a:r>
            <a:r>
              <a:rPr lang="en-US" dirty="0" err="1" smtClean="0"/>
              <a:t>sessie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Van </a:t>
            </a:r>
            <a:r>
              <a:rPr lang="en-US" dirty="0" err="1" smtClean="0"/>
              <a:t>gedeelde</a:t>
            </a:r>
            <a:r>
              <a:rPr lang="en-US" dirty="0" smtClean="0"/>
              <a:t> </a:t>
            </a:r>
            <a:r>
              <a:rPr lang="en-US" dirty="0" err="1" smtClean="0"/>
              <a:t>inzichten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actieplan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Plenair: toelichting van de drie groepen:</a:t>
            </a:r>
          </a:p>
          <a:p>
            <a:pPr lvl="1"/>
            <a:r>
              <a:rPr lang="nl-NL" dirty="0" smtClean="0"/>
              <a:t>Benoemen van essentiële punten</a:t>
            </a:r>
          </a:p>
          <a:p>
            <a:pPr lvl="1"/>
            <a:r>
              <a:rPr lang="nl-NL" dirty="0" smtClean="0"/>
              <a:t>Generaliseren van deze punten: algemeen herkenbaar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 smtClean="0"/>
              <a:t>Twee groepen: analyseren van (deel) van deze punten:</a:t>
            </a:r>
          </a:p>
          <a:p>
            <a:pPr lvl="1"/>
            <a:r>
              <a:rPr lang="nl-NL" dirty="0" smtClean="0"/>
              <a:t>Wat is er precies aan de hand?</a:t>
            </a:r>
          </a:p>
          <a:p>
            <a:pPr lvl="1"/>
            <a:r>
              <a:rPr lang="nl-NL" dirty="0" smtClean="0"/>
              <a:t>Bepaal oplossingsrichtingen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Plenair: delen van de analyses en oplossingsrichtingen</a:t>
            </a:r>
          </a:p>
          <a:p>
            <a:pPr lvl="1"/>
            <a:r>
              <a:rPr lang="nl-NL" dirty="0" smtClean="0"/>
              <a:t>Aanscherpen waar nodig</a:t>
            </a:r>
          </a:p>
          <a:p>
            <a:pPr lvl="1"/>
            <a:r>
              <a:rPr lang="nl-NL" dirty="0" smtClean="0"/>
              <a:t>Bepaal de korte en lange termijn acties (concreet actieplan)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948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Doel:</a:t>
            </a:r>
          </a:p>
          <a:p>
            <a:pPr lvl="1"/>
            <a:r>
              <a:rPr lang="nl-NL" dirty="0"/>
              <a:t>A</a:t>
            </a:r>
            <a:r>
              <a:rPr lang="nl-NL" dirty="0" smtClean="0"/>
              <a:t>an de hand van een concrete casussen inzicht krijgen hoe zaken gelopen zijn zoals ze zijn gelopen</a:t>
            </a:r>
          </a:p>
          <a:p>
            <a:pPr lvl="1"/>
            <a:r>
              <a:rPr lang="nl-NL" dirty="0" smtClean="0"/>
              <a:t>Lessen leren voor toekomstige (</a:t>
            </a:r>
            <a:r>
              <a:rPr lang="nl-NL" dirty="0" err="1"/>
              <a:t>m</a:t>
            </a:r>
            <a:r>
              <a:rPr lang="nl-NL" dirty="0" err="1" smtClean="0"/>
              <a:t>ulti-disciplinaire</a:t>
            </a:r>
            <a:r>
              <a:rPr lang="nl-NL" dirty="0" smtClean="0"/>
              <a:t>) projecten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Hoe:</a:t>
            </a:r>
          </a:p>
          <a:p>
            <a:pPr lvl="1"/>
            <a:r>
              <a:rPr lang="en-US" dirty="0" err="1" smtClean="0"/>
              <a:t>Tijdlijn</a:t>
            </a:r>
            <a:r>
              <a:rPr lang="en-US" dirty="0" smtClean="0"/>
              <a:t> </a:t>
            </a:r>
            <a:r>
              <a:rPr lang="en-US" dirty="0" err="1" smtClean="0"/>
              <a:t>ge</a:t>
            </a:r>
            <a:r>
              <a:rPr lang="nl-NL" dirty="0" err="1" smtClean="0"/>
              <a:t>ïllustreerd</a:t>
            </a:r>
            <a:r>
              <a:rPr lang="nl-NL" dirty="0" smtClean="0"/>
              <a:t> met rijke</a:t>
            </a:r>
            <a:r>
              <a:rPr lang="en-US" dirty="0" smtClean="0"/>
              <a:t> </a:t>
            </a:r>
            <a:r>
              <a:rPr lang="en-US" dirty="0" err="1" smtClean="0"/>
              <a:t>plaatjes</a:t>
            </a:r>
            <a:endParaRPr lang="en-US" dirty="0" smtClean="0"/>
          </a:p>
          <a:p>
            <a:endParaRPr lang="nl-NL" dirty="0" smtClean="0"/>
          </a:p>
          <a:p>
            <a:r>
              <a:rPr lang="nl-NL" dirty="0" smtClean="0"/>
              <a:t>Uitvoering:</a:t>
            </a:r>
          </a:p>
          <a:p>
            <a:pPr lvl="1"/>
            <a:r>
              <a:rPr lang="nl-NL" dirty="0" smtClean="0"/>
              <a:t>3 * 3 casussessie, 3 plenaire sessies</a:t>
            </a:r>
          </a:p>
          <a:p>
            <a:pPr lvl="1"/>
            <a:r>
              <a:rPr lang="nl-NL" dirty="0" smtClean="0"/>
              <a:t>Niet vrijblijvend, inzichten en resultaten worden genotuleerd en dienen als input voor volgende sessies</a:t>
            </a:r>
          </a:p>
          <a:p>
            <a:pPr lvl="1"/>
            <a:r>
              <a:rPr lang="nl-NL" dirty="0" smtClean="0"/>
              <a:t>Wie notuleert?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Alles</a:t>
            </a:r>
            <a:r>
              <a:rPr lang="en-US" dirty="0"/>
              <a:t> wat we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sluit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op: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 </a:t>
            </a:r>
            <a:r>
              <a:rPr lang="en-US" dirty="0" err="1"/>
              <a:t>principes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nl-NL" dirty="0"/>
              <a:t>één axioma,</a:t>
            </a:r>
            <a:br>
              <a:rPr lang="nl-NL" dirty="0"/>
            </a:br>
            <a:r>
              <a:rPr lang="nl-NL" dirty="0"/>
              <a:t>twee opdrachten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69269" y="864108"/>
            <a:ext cx="4923039" cy="512064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Axioma: </a:t>
            </a:r>
            <a:r>
              <a:rPr lang="nl-NL" i="1" dirty="0"/>
              <a:t>we </a:t>
            </a:r>
            <a:r>
              <a:rPr lang="nl-NL" i="1" dirty="0" err="1"/>
              <a:t>got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move</a:t>
            </a:r>
            <a:r>
              <a:rPr lang="nl-NL" dirty="0"/>
              <a:t>, een feit en een </a:t>
            </a:r>
            <a:r>
              <a:rPr lang="nl-NL" i="1" dirty="0"/>
              <a:t>call </a:t>
            </a:r>
            <a:r>
              <a:rPr lang="nl-NL" i="1" dirty="0" err="1"/>
              <a:t>to</a:t>
            </a:r>
            <a:r>
              <a:rPr lang="nl-NL" i="1" dirty="0"/>
              <a:t> action.</a:t>
            </a:r>
          </a:p>
          <a:p>
            <a:r>
              <a:rPr lang="nl-NL" dirty="0"/>
              <a:t>Opdracht 1: creëer bewegingsruimte</a:t>
            </a:r>
          </a:p>
          <a:p>
            <a:pPr lvl="1"/>
            <a:r>
              <a:rPr lang="nl-NL" dirty="0"/>
              <a:t>Wederzijds begrip (</a:t>
            </a:r>
            <a:r>
              <a:rPr lang="nl-NL" i="1" dirty="0" err="1"/>
              <a:t>mutual</a:t>
            </a:r>
            <a:r>
              <a:rPr lang="nl-NL" i="1" dirty="0"/>
              <a:t> </a:t>
            </a:r>
            <a:r>
              <a:rPr lang="nl-NL" i="1" dirty="0" err="1"/>
              <a:t>understanding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Herkennen en erkennen van elkaars wereldbeelden (niet noodzakelijkerwijs eens zijn)</a:t>
            </a:r>
          </a:p>
          <a:p>
            <a:pPr lvl="2"/>
            <a:r>
              <a:rPr lang="nl-NL" dirty="0"/>
              <a:t>Oordeel uitstellen</a:t>
            </a:r>
          </a:p>
          <a:p>
            <a:r>
              <a:rPr lang="nl-NL" dirty="0"/>
              <a:t>Opdracht 2: bepaal de juiste richting</a:t>
            </a:r>
          </a:p>
          <a:p>
            <a:pPr lvl="1"/>
            <a:r>
              <a:rPr lang="nl-NL" dirty="0"/>
              <a:t>Gedeelde betekenis (</a:t>
            </a:r>
            <a:r>
              <a:rPr lang="nl-NL" i="1" dirty="0"/>
              <a:t>shared </a:t>
            </a:r>
            <a:r>
              <a:rPr lang="nl-NL" i="1" dirty="0" err="1"/>
              <a:t>meaning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Sturen op culturele identiteit: wie zijn we, wat doen we?</a:t>
            </a:r>
          </a:p>
          <a:p>
            <a:pPr lvl="2"/>
            <a:r>
              <a:rPr lang="nl-NL" dirty="0"/>
              <a:t>Verificatie (dingen goed doen)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validatie (gezamenlijk de goede dingen doen). Uiteindelijk doen we de goede dingen goed.</a:t>
            </a:r>
            <a:endParaRPr lang="nl-NL" dirty="0"/>
          </a:p>
          <a:p>
            <a:pPr lvl="1"/>
            <a:r>
              <a:rPr lang="nl-NL" dirty="0"/>
              <a:t>Met als doel veranderingen te bewerkstelligen</a:t>
            </a:r>
          </a:p>
          <a:p>
            <a:pPr lvl="2"/>
            <a:r>
              <a:rPr lang="nl-NL" dirty="0"/>
              <a:t>Beargumenteerd wenselijk en cultureel haalbaar</a:t>
            </a:r>
          </a:p>
          <a:p>
            <a:pPr lvl="2"/>
            <a:r>
              <a:rPr lang="nl-NL" dirty="0"/>
              <a:t>Blijvende impact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95" y="864108"/>
            <a:ext cx="2874191" cy="2111732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688" y="3269153"/>
            <a:ext cx="2097206" cy="245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89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sm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9202" y="3653455"/>
            <a:ext cx="2248115" cy="194605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145" y="825031"/>
            <a:ext cx="7732669" cy="5297863"/>
          </a:xfrm>
        </p:spPr>
        <p:txBody>
          <a:bodyPr>
            <a:normAutofit/>
          </a:bodyPr>
          <a:lstStyle/>
          <a:p>
            <a:r>
              <a:rPr lang="en-US" dirty="0"/>
              <a:t>Doel: </a:t>
            </a:r>
            <a:r>
              <a:rPr lang="en-US" dirty="0" err="1"/>
              <a:t>complexiteit</a:t>
            </a:r>
            <a:r>
              <a:rPr lang="en-US" dirty="0"/>
              <a:t> van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inzichtelijk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(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én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ander</a:t>
            </a:r>
            <a:r>
              <a:rPr lang="en-US" dirty="0"/>
              <a:t>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hierover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communiceren</a:t>
            </a:r>
            <a:endParaRPr lang="en-US" dirty="0"/>
          </a:p>
          <a:p>
            <a:pPr lvl="1"/>
            <a:r>
              <a:rPr lang="en-US" dirty="0"/>
              <a:t>Eigen </a:t>
            </a:r>
            <a:r>
              <a:rPr lang="en-US" dirty="0" err="1"/>
              <a:t>gedachten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kennis</a:t>
            </a:r>
            <a:r>
              <a:rPr lang="en-US" dirty="0"/>
              <a:t> van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structuren</a:t>
            </a:r>
            <a:r>
              <a:rPr lang="en-US" dirty="0"/>
              <a:t>;</a:t>
            </a:r>
          </a:p>
          <a:p>
            <a:pPr lvl="1"/>
            <a:r>
              <a:rPr lang="nl-NL" dirty="0"/>
              <a:t>(jouw kijk op) problematische situatie weergeven; </a:t>
            </a:r>
          </a:p>
          <a:p>
            <a:pPr lvl="1"/>
            <a:r>
              <a:rPr lang="nl-NL" dirty="0"/>
              <a:t>Belanghebbenden uitnodigen het rijke plaatje aan te passen of uit te breiden: samen goed beeld krijgen van situatie.</a:t>
            </a:r>
          </a:p>
          <a:p>
            <a:pPr marL="502920" lvl="1" indent="0">
              <a:buNone/>
            </a:pPr>
            <a:endParaRPr lang="en-US" sz="2000" dirty="0"/>
          </a:p>
          <a:p>
            <a:r>
              <a:rPr lang="en-US" dirty="0"/>
              <a:t>Twee- of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zelfs</a:t>
            </a:r>
            <a:r>
              <a:rPr lang="en-US" dirty="0"/>
              <a:t> </a:t>
            </a:r>
            <a:r>
              <a:rPr lang="en-US" dirty="0" err="1"/>
              <a:t>driedimensionaal</a:t>
            </a:r>
            <a:r>
              <a:rPr lang="en-US" dirty="0"/>
              <a:t>: complete </a:t>
            </a:r>
            <a:r>
              <a:rPr lang="en-US" dirty="0" err="1"/>
              <a:t>vraagstuk</a:t>
            </a:r>
            <a:r>
              <a:rPr lang="en-US" dirty="0"/>
              <a:t> steeds in </a:t>
            </a:r>
            <a:r>
              <a:rPr lang="en-US" dirty="0" err="1"/>
              <a:t>beeld</a:t>
            </a:r>
            <a:r>
              <a:rPr lang="en-US" dirty="0"/>
              <a:t> </a:t>
            </a:r>
            <a:r>
              <a:rPr lang="en-US" dirty="0" err="1"/>
              <a:t>i.p.v</a:t>
            </a:r>
            <a:r>
              <a:rPr lang="en-US" dirty="0"/>
              <a:t>. </a:t>
            </a:r>
            <a:r>
              <a:rPr lang="en-US" dirty="0" err="1"/>
              <a:t>losse</a:t>
            </a:r>
            <a:r>
              <a:rPr lang="en-US" dirty="0"/>
              <a:t> </a:t>
            </a:r>
            <a:r>
              <a:rPr lang="en-US" dirty="0" err="1"/>
              <a:t>stukjes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in </a:t>
            </a:r>
            <a:r>
              <a:rPr lang="en-US" dirty="0" err="1"/>
              <a:t>lineair</a:t>
            </a:r>
            <a:r>
              <a:rPr lang="en-US" dirty="0"/>
              <a:t> </a:t>
            </a:r>
            <a:r>
              <a:rPr lang="en-US" dirty="0" err="1"/>
              <a:t>gesprek</a:t>
            </a:r>
            <a:r>
              <a:rPr lang="en-US" dirty="0"/>
              <a:t>. </a:t>
            </a:r>
          </a:p>
          <a:p>
            <a:endParaRPr lang="nl-NL" dirty="0"/>
          </a:p>
          <a:p>
            <a:r>
              <a:rPr lang="nl-NL" dirty="0"/>
              <a:t>Vorm: Geen regels!</a:t>
            </a:r>
          </a:p>
          <a:p>
            <a:pPr lvl="1"/>
            <a:endParaRPr lang="en-US" sz="2000" dirty="0"/>
          </a:p>
          <a:p>
            <a:r>
              <a:rPr lang="en-US" dirty="0" err="1" smtClean="0"/>
              <a:t>Voorbeelden</a:t>
            </a:r>
            <a:r>
              <a:rPr lang="en-US" dirty="0" smtClean="0"/>
              <a:t>:</a:t>
            </a:r>
          </a:p>
          <a:p>
            <a:pPr marL="502920" lvl="1" indent="0">
              <a:buNone/>
            </a:pPr>
            <a:r>
              <a:rPr lang="en-US" dirty="0" err="1" smtClean="0"/>
              <a:t>zie</a:t>
            </a:r>
            <a:r>
              <a:rPr lang="en-US" dirty="0" smtClean="0"/>
              <a:t> </a:t>
            </a:r>
            <a:r>
              <a:rPr lang="nl-NL" dirty="0" smtClean="0">
                <a:hlinkClick r:id="rId3"/>
              </a:rPr>
              <a:t>https</a:t>
            </a:r>
            <a:r>
              <a:rPr lang="nl-NL" dirty="0">
                <a:hlinkClick r:id="rId3"/>
              </a:rPr>
              <a:t>://</a:t>
            </a:r>
            <a:r>
              <a:rPr lang="nl-NL" dirty="0" smtClean="0">
                <a:hlinkClick r:id="rId3"/>
              </a:rPr>
              <a:t>www.betterevaluation.org/en/evaluation-options/richpictures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ijk</a:t>
            </a:r>
            <a:r>
              <a:rPr lang="en-US" dirty="0" smtClean="0"/>
              <a:t> </a:t>
            </a:r>
            <a:r>
              <a:rPr lang="en-US" dirty="0" err="1"/>
              <a:t>plaatje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(rich picture)</a:t>
            </a:r>
          </a:p>
        </p:txBody>
      </p:sp>
    </p:spTree>
    <p:extLst>
      <p:ext uri="{BB962C8B-B14F-4D97-AF65-F5344CB8AC3E}">
        <p14:creationId xmlns:p14="http://schemas.microsoft.com/office/powerpoint/2010/main" val="366512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FCCB1-D50F-4C05-B5F7-726CED4C1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Rijk</a:t>
            </a:r>
            <a:r>
              <a:rPr lang="en-US" dirty="0"/>
              <a:t> </a:t>
            </a:r>
            <a:r>
              <a:rPr lang="en-US" dirty="0" err="1"/>
              <a:t>plaatje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Wat neem je op?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310B4-EB2D-4F68-A24E-6C305C9D5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Neemt verschillende aspecten erin op:</a:t>
            </a:r>
          </a:p>
          <a:p>
            <a:pPr lvl="1"/>
            <a:r>
              <a:rPr lang="nl-NL" sz="2000" dirty="0"/>
              <a:t>Belanghebbenden</a:t>
            </a:r>
          </a:p>
          <a:p>
            <a:pPr lvl="1"/>
            <a:r>
              <a:rPr lang="nl-NL" sz="2000" dirty="0"/>
              <a:t>Belangen/issues/wensen</a:t>
            </a:r>
          </a:p>
          <a:p>
            <a:pPr lvl="1"/>
            <a:r>
              <a:rPr lang="en-US" sz="2000" dirty="0"/>
              <a:t>O</a:t>
            </a:r>
            <a:r>
              <a:rPr lang="nl-NL" sz="2000" dirty="0" err="1"/>
              <a:t>nderlinge</a:t>
            </a:r>
            <a:r>
              <a:rPr lang="nl-NL" sz="2000" dirty="0"/>
              <a:t> relaties</a:t>
            </a:r>
          </a:p>
          <a:p>
            <a:pPr lvl="1"/>
            <a:r>
              <a:rPr lang="nl-NL" sz="2000" dirty="0"/>
              <a:t>Structuur / Proces</a:t>
            </a:r>
          </a:p>
          <a:p>
            <a:pPr lvl="1"/>
            <a:r>
              <a:rPr lang="en-US" sz="2000" dirty="0"/>
              <a:t>W</a:t>
            </a:r>
            <a:r>
              <a:rPr lang="nl-NL" sz="2000" dirty="0"/>
              <a:t>etten/kaders</a:t>
            </a:r>
          </a:p>
          <a:p>
            <a:pPr lvl="1"/>
            <a:r>
              <a:rPr lang="en-US" sz="2000" dirty="0" err="1"/>
              <a:t>Knelpunten</a:t>
            </a:r>
            <a:endParaRPr lang="en-US" sz="2000" dirty="0"/>
          </a:p>
          <a:p>
            <a:pPr lvl="1"/>
            <a:r>
              <a:rPr lang="en-US" sz="2000" dirty="0" err="1" smtClean="0"/>
              <a:t>Kansen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200" dirty="0" err="1" smtClean="0"/>
              <a:t>Geen</a:t>
            </a:r>
            <a:r>
              <a:rPr lang="en-US" sz="2200" dirty="0" smtClean="0"/>
              <a:t> regels, maar </a:t>
            </a:r>
            <a:r>
              <a:rPr lang="en-US" sz="2200" dirty="0" err="1" smtClean="0"/>
              <a:t>wel</a:t>
            </a:r>
            <a:r>
              <a:rPr lang="en-US" sz="2200" dirty="0" smtClean="0"/>
              <a:t>:</a:t>
            </a:r>
          </a:p>
          <a:p>
            <a:pPr lvl="1"/>
            <a:r>
              <a:rPr lang="en-US" sz="2000" dirty="0" err="1" smtClean="0"/>
              <a:t>Zelf</a:t>
            </a:r>
            <a:r>
              <a:rPr lang="en-US" sz="2000" dirty="0" smtClean="0"/>
              <a:t> </a:t>
            </a:r>
            <a:r>
              <a:rPr lang="en-US" sz="2000" dirty="0" err="1" smtClean="0"/>
              <a:t>verklaarbaar</a:t>
            </a:r>
            <a:endParaRPr lang="en-US" sz="2000" dirty="0" smtClean="0"/>
          </a:p>
          <a:p>
            <a:pPr lvl="1"/>
            <a:r>
              <a:rPr lang="en-US" sz="2000" dirty="0" err="1" smtClean="0"/>
              <a:t>Herkenbaar</a:t>
            </a:r>
            <a:r>
              <a:rPr lang="en-US" sz="2000" dirty="0" smtClean="0"/>
              <a:t> door </a:t>
            </a:r>
            <a:r>
              <a:rPr lang="en-US" sz="2000" dirty="0" err="1" smtClean="0"/>
              <a:t>belanghebbenden</a:t>
            </a:r>
            <a:endParaRPr lang="en-US" sz="2000" dirty="0"/>
          </a:p>
          <a:p>
            <a:endParaRPr lang="en-US" dirty="0"/>
          </a:p>
          <a:p>
            <a:r>
              <a:rPr lang="en-US" dirty="0" err="1"/>
              <a:t>Zicht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op hoe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spelers</a:t>
            </a:r>
            <a:r>
              <a:rPr lang="en-US" dirty="0"/>
              <a:t> </a:t>
            </a:r>
            <a:r>
              <a:rPr lang="en-US" dirty="0" err="1"/>
              <a:t>erin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:</a:t>
            </a:r>
          </a:p>
          <a:p>
            <a:pPr lvl="1"/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alleen</a:t>
            </a:r>
            <a:r>
              <a:rPr lang="en-US" sz="2000" dirty="0"/>
              <a:t> </a:t>
            </a:r>
            <a:r>
              <a:rPr lang="en-US" sz="2000" dirty="0" err="1"/>
              <a:t>feitelijke</a:t>
            </a:r>
            <a:r>
              <a:rPr lang="en-US" sz="2000" dirty="0"/>
              <a:t> </a:t>
            </a:r>
            <a:r>
              <a:rPr lang="en-US" sz="2000" dirty="0" err="1"/>
              <a:t>informatie</a:t>
            </a:r>
            <a:r>
              <a:rPr lang="en-US" sz="2000" dirty="0"/>
              <a:t> over </a:t>
            </a:r>
            <a:r>
              <a:rPr lang="en-US" sz="2000" dirty="0" err="1"/>
              <a:t>wetten</a:t>
            </a:r>
            <a:r>
              <a:rPr lang="en-US" sz="2000" dirty="0"/>
              <a:t>, </a:t>
            </a:r>
            <a:r>
              <a:rPr lang="en-US" sz="2000" dirty="0" err="1"/>
              <a:t>kaders</a:t>
            </a:r>
            <a:r>
              <a:rPr lang="en-US" sz="2000" dirty="0"/>
              <a:t>, procedures </a:t>
            </a:r>
            <a:r>
              <a:rPr lang="en-US" sz="2000" dirty="0" err="1"/>
              <a:t>etc</a:t>
            </a:r>
            <a:r>
              <a:rPr lang="en-US" sz="2000" dirty="0"/>
              <a:t>, </a:t>
            </a:r>
          </a:p>
          <a:p>
            <a:pPr lvl="1"/>
            <a:r>
              <a:rPr lang="en-US" sz="2000" dirty="0"/>
              <a:t>Maar </a:t>
            </a:r>
            <a:r>
              <a:rPr lang="en-US" sz="2000" dirty="0" err="1"/>
              <a:t>juist</a:t>
            </a:r>
            <a:r>
              <a:rPr lang="en-US" sz="2000" dirty="0"/>
              <a:t> </a:t>
            </a:r>
            <a:r>
              <a:rPr lang="en-US" sz="2000" dirty="0" err="1"/>
              <a:t>ook</a:t>
            </a:r>
            <a:r>
              <a:rPr lang="en-US" sz="2000" dirty="0"/>
              <a:t>: </a:t>
            </a:r>
            <a:r>
              <a:rPr lang="en-US" sz="2000" dirty="0" err="1"/>
              <a:t>emoties</a:t>
            </a:r>
            <a:r>
              <a:rPr lang="en-US" sz="2000" dirty="0"/>
              <a:t>, </a:t>
            </a:r>
            <a:r>
              <a:rPr lang="en-US" sz="2000" dirty="0" err="1"/>
              <a:t>wensen</a:t>
            </a:r>
            <a:r>
              <a:rPr lang="en-US" sz="2000" dirty="0"/>
              <a:t>, </a:t>
            </a:r>
            <a:r>
              <a:rPr lang="en-US" sz="2000" dirty="0" err="1"/>
              <a:t>aannames</a:t>
            </a:r>
            <a:r>
              <a:rPr lang="en-US" sz="2000" dirty="0"/>
              <a:t> van </a:t>
            </a:r>
            <a:r>
              <a:rPr lang="en-US" sz="2000" dirty="0" err="1"/>
              <a:t>mensen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660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2A72-8CCA-4458-9490-3344A48EE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</a:t>
            </a:r>
            <a:endParaRPr lang="nl-N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904" y="762772"/>
            <a:ext cx="7294908" cy="532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5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Systems Methodology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PQR </a:t>
            </a:r>
            <a:r>
              <a:rPr lang="en-US" dirty="0" err="1"/>
              <a:t>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 = Wat</a:t>
            </a:r>
          </a:p>
          <a:p>
            <a:pPr lvl="1"/>
            <a:r>
              <a:rPr lang="en-US" dirty="0"/>
              <a:t>Q = Hoe</a:t>
            </a:r>
          </a:p>
          <a:p>
            <a:pPr lvl="1"/>
            <a:r>
              <a:rPr lang="en-US" dirty="0"/>
              <a:t>R = </a:t>
            </a:r>
            <a:r>
              <a:rPr lang="en-US" dirty="0" err="1"/>
              <a:t>Waarom</a:t>
            </a:r>
            <a:endParaRPr lang="en-US" dirty="0"/>
          </a:p>
          <a:p>
            <a:endParaRPr lang="en-US" dirty="0"/>
          </a:p>
          <a:p>
            <a:r>
              <a:rPr lang="en-US" dirty="0"/>
              <a:t>Doe </a:t>
            </a:r>
            <a:r>
              <a:rPr lang="en-US" b="1" dirty="0"/>
              <a:t>P</a:t>
            </a:r>
            <a:r>
              <a:rPr lang="en-US" dirty="0"/>
              <a:t>, door </a:t>
            </a:r>
            <a:r>
              <a:rPr lang="en-US" dirty="0" err="1"/>
              <a:t>middel</a:t>
            </a:r>
            <a:r>
              <a:rPr lang="en-US" dirty="0"/>
              <a:t> van </a:t>
            </a:r>
            <a:r>
              <a:rPr lang="en-US" b="1" dirty="0"/>
              <a:t>Q</a:t>
            </a:r>
            <a:r>
              <a:rPr lang="en-US" dirty="0"/>
              <a:t>, om </a:t>
            </a:r>
            <a:r>
              <a:rPr lang="en-US" b="1" dirty="0"/>
              <a:t>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</a:t>
            </a:r>
            <a:endParaRPr lang="en-US" b="1" dirty="0"/>
          </a:p>
          <a:p>
            <a:pPr marL="502920" lvl="1" indent="0">
              <a:buNone/>
            </a:pPr>
            <a:r>
              <a:rPr lang="en-US" dirty="0"/>
              <a:t>(Do </a:t>
            </a:r>
            <a:r>
              <a:rPr lang="en-US" b="1" dirty="0"/>
              <a:t>P</a:t>
            </a:r>
            <a:r>
              <a:rPr lang="en-US" dirty="0"/>
              <a:t> by </a:t>
            </a:r>
            <a:r>
              <a:rPr lang="en-US" b="1" dirty="0"/>
              <a:t>Q</a:t>
            </a:r>
            <a:r>
              <a:rPr lang="en-US" dirty="0"/>
              <a:t> in order to achieve </a:t>
            </a:r>
            <a:r>
              <a:rPr lang="en-US" b="1" dirty="0"/>
              <a:t>R)</a:t>
            </a:r>
          </a:p>
          <a:p>
            <a:endParaRPr lang="en-US" dirty="0"/>
          </a:p>
          <a:p>
            <a:r>
              <a:rPr lang="en-US" dirty="0" err="1"/>
              <a:t>Voorbeeld</a:t>
            </a:r>
            <a:r>
              <a:rPr lang="en-US" dirty="0"/>
              <a:t>: </a:t>
            </a:r>
            <a:r>
              <a:rPr lang="en-US" dirty="0" err="1"/>
              <a:t>verf</a:t>
            </a:r>
            <a:r>
              <a:rPr lang="en-US" dirty="0"/>
              <a:t> het huis, met de hand, in de </a:t>
            </a:r>
            <a:r>
              <a:rPr lang="en-US" dirty="0" err="1"/>
              <a:t>voorgeschreven</a:t>
            </a:r>
            <a:r>
              <a:rPr lang="en-US" dirty="0"/>
              <a:t> </a:t>
            </a:r>
            <a:r>
              <a:rPr lang="en-US" dirty="0" err="1"/>
              <a:t>kleuren</a:t>
            </a:r>
            <a:r>
              <a:rPr lang="en-US" dirty="0"/>
              <a:t> om het </a:t>
            </a:r>
            <a:r>
              <a:rPr lang="en-US" dirty="0" err="1"/>
              <a:t>uiterlijk</a:t>
            </a:r>
            <a:r>
              <a:rPr lang="en-US" dirty="0"/>
              <a:t> van het huis in de </a:t>
            </a:r>
            <a:r>
              <a:rPr lang="en-US" dirty="0" err="1"/>
              <a:t>buurt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1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Voorbeeld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03351" y="1682948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Neutraliseren van de ramp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40010" y="1529714"/>
            <a:ext cx="1645920" cy="102155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In veiligheid brengen van naasten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1380" y="3349564"/>
            <a:ext cx="1645920" cy="40862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Bestrijden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16669" y="3359799"/>
            <a:ext cx="1645920" cy="40862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Evacueren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43214" y="4768140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Met eigen vervoer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00857" y="4766395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Met openbaar vervoer</a:t>
            </a:r>
          </a:p>
        </p:txBody>
      </p:sp>
      <p:cxnSp>
        <p:nvCxnSpPr>
          <p:cNvPr id="21" name="Straight Arrow Connector 20"/>
          <p:cNvCxnSpPr>
            <a:stCxn id="14" idx="3"/>
            <a:endCxn id="15" idx="1"/>
          </p:cNvCxnSpPr>
          <p:nvPr/>
        </p:nvCxnSpPr>
        <p:spPr>
          <a:xfrm flipV="1">
            <a:off x="7349271" y="2040492"/>
            <a:ext cx="1690739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9" idx="0"/>
            <a:endCxn id="17" idx="2"/>
          </p:cNvCxnSpPr>
          <p:nvPr/>
        </p:nvCxnSpPr>
        <p:spPr>
          <a:xfrm flipH="1" flipV="1">
            <a:off x="7739629" y="3768422"/>
            <a:ext cx="1384188" cy="99797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" idx="0"/>
            <a:endCxn id="17" idx="2"/>
          </p:cNvCxnSpPr>
          <p:nvPr/>
        </p:nvCxnSpPr>
        <p:spPr>
          <a:xfrm flipV="1">
            <a:off x="6566174" y="3768422"/>
            <a:ext cx="1173455" cy="9997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0"/>
            <a:endCxn id="14" idx="2"/>
          </p:cNvCxnSpPr>
          <p:nvPr/>
        </p:nvCxnSpPr>
        <p:spPr>
          <a:xfrm flipH="1" flipV="1">
            <a:off x="6526311" y="2398037"/>
            <a:ext cx="1213318" cy="9617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0"/>
            <a:endCxn id="14" idx="2"/>
          </p:cNvCxnSpPr>
          <p:nvPr/>
        </p:nvCxnSpPr>
        <p:spPr>
          <a:xfrm flipV="1">
            <a:off x="5314340" y="2398037"/>
            <a:ext cx="1211971" cy="95152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49004" y="1291598"/>
            <a:ext cx="871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 - Wat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018696" y="1119805"/>
            <a:ext cx="1300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 - Waarom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46172" y="295989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1</a:t>
            </a:r>
            <a:r>
              <a:rPr lang="nl-NL" dirty="0"/>
              <a:t> - Hoe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063046" y="2959893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</a:t>
            </a:r>
            <a:r>
              <a:rPr lang="nl-NL" dirty="0"/>
              <a:t> - Hoe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917056" y="2959893"/>
            <a:ext cx="1060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/ P</a:t>
            </a:r>
            <a:r>
              <a:rPr lang="nl-NL" baseline="-25000" dirty="0"/>
              <a:t>2</a:t>
            </a:r>
            <a:r>
              <a:rPr lang="nl-NL" dirty="0"/>
              <a:t> - Wat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52246" y="4327198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21</a:t>
            </a:r>
            <a:r>
              <a:rPr lang="nl-NL" dirty="0"/>
              <a:t> - Hoe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412977" y="4327198"/>
            <a:ext cx="106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22</a:t>
            </a:r>
            <a:r>
              <a:rPr lang="nl-NL" dirty="0"/>
              <a:t> - Hoe</a:t>
            </a:r>
          </a:p>
        </p:txBody>
      </p:sp>
    </p:spTree>
    <p:extLst>
      <p:ext uri="{BB962C8B-B14F-4D97-AF65-F5344CB8AC3E}">
        <p14:creationId xmlns:p14="http://schemas.microsoft.com/office/powerpoint/2010/main" val="341460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40" grpId="0"/>
      <p:bldP spid="41" grpId="0"/>
      <p:bldP spid="43" grpId="0"/>
      <p:bldP spid="44" grpId="0"/>
      <p:bldP spid="45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Tijdlijn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sz="2400" dirty="0" smtClean="0"/>
              <a:t>geïllustreerd met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R</a:t>
            </a:r>
            <a:r>
              <a:rPr lang="nl-NL" dirty="0" smtClean="0"/>
              <a:t>ijke plaatjes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 smtClean="0"/>
              <a:t>Van initiatie tot heden</a:t>
            </a:r>
          </a:p>
          <a:p>
            <a:pPr lvl="1"/>
            <a:r>
              <a:rPr lang="nl-NL" dirty="0" smtClean="0"/>
              <a:t>Er was een aanleiding, maar gedurende het traject</a:t>
            </a:r>
          </a:p>
          <a:p>
            <a:pPr lvl="1"/>
            <a:r>
              <a:rPr lang="nl-NL" dirty="0" smtClean="0"/>
              <a:t>Verkeerde afslagen en/of niet doorleefde (gezamenlijke) keuzes (achteraf gezien)</a:t>
            </a:r>
          </a:p>
          <a:p>
            <a:r>
              <a:rPr lang="nl-NL" dirty="0" smtClean="0"/>
              <a:t>Belangrijke momenten/kritische </a:t>
            </a:r>
            <a:r>
              <a:rPr lang="nl-NL" dirty="0"/>
              <a:t>beslispunten</a:t>
            </a:r>
            <a:r>
              <a:rPr lang="nl-NL" dirty="0" smtClean="0"/>
              <a:t> markeren:</a:t>
            </a:r>
          </a:p>
          <a:p>
            <a:pPr lvl="1"/>
            <a:r>
              <a:rPr lang="nl-NL" dirty="0" smtClean="0"/>
              <a:t>Wat bepaalt dat een moment belangrijk is? </a:t>
            </a:r>
          </a:p>
          <a:p>
            <a:pPr lvl="1"/>
            <a:r>
              <a:rPr lang="nl-NL" dirty="0"/>
              <a:t>Wie waren erbij betrokken?</a:t>
            </a:r>
          </a:p>
          <a:p>
            <a:pPr lvl="1"/>
            <a:r>
              <a:rPr lang="nl-NL" dirty="0" smtClean="0"/>
              <a:t>Heldere, gedeelde doelstellingen gedurende het traject?</a:t>
            </a:r>
          </a:p>
          <a:p>
            <a:pPr lvl="2"/>
            <a:r>
              <a:rPr lang="nl-NL" dirty="0" smtClean="0"/>
              <a:t>Beelden</a:t>
            </a:r>
          </a:p>
          <a:p>
            <a:pPr lvl="2"/>
            <a:r>
              <a:rPr lang="nl-NL" dirty="0" smtClean="0"/>
              <a:t>Dilemma’s</a:t>
            </a:r>
          </a:p>
          <a:p>
            <a:pPr lvl="2"/>
            <a:r>
              <a:rPr lang="nl-NL" dirty="0"/>
              <a:t>Z</a:t>
            </a:r>
            <a:r>
              <a:rPr lang="nl-NL" dirty="0" smtClean="0"/>
              <a:t>elfde vertrekpunten</a:t>
            </a:r>
          </a:p>
          <a:p>
            <a:pPr lvl="2"/>
            <a:r>
              <a:rPr lang="nl-NL" dirty="0"/>
              <a:t>U</a:t>
            </a:r>
            <a:r>
              <a:rPr lang="nl-NL" dirty="0" smtClean="0"/>
              <a:t>itgesproken aannames</a:t>
            </a:r>
            <a:endParaRPr lang="nl-NL" dirty="0"/>
          </a:p>
          <a:p>
            <a:r>
              <a:rPr lang="nl-NL" dirty="0" smtClean="0"/>
              <a:t>Rollen, taken en verantwoordelijkheden:</a:t>
            </a:r>
          </a:p>
          <a:p>
            <a:pPr lvl="1"/>
            <a:r>
              <a:rPr lang="nl-NL" dirty="0" smtClean="0"/>
              <a:t>Aansturen</a:t>
            </a:r>
          </a:p>
          <a:p>
            <a:pPr lvl="1"/>
            <a:r>
              <a:rPr lang="nl-NL" dirty="0" smtClean="0"/>
              <a:t>Faciliteren</a:t>
            </a:r>
          </a:p>
          <a:p>
            <a:pPr lvl="1"/>
            <a:r>
              <a:rPr lang="nl-NL" dirty="0" smtClean="0"/>
              <a:t>Delegeren</a:t>
            </a:r>
          </a:p>
          <a:p>
            <a:pPr lvl="1"/>
            <a:r>
              <a:rPr lang="nl-NL" dirty="0" smtClean="0"/>
              <a:t>Communiceren</a:t>
            </a:r>
          </a:p>
          <a:p>
            <a:r>
              <a:rPr lang="nl-NL" dirty="0" smtClean="0"/>
              <a:t>Proces, check &amp; </a:t>
            </a:r>
            <a:r>
              <a:rPr lang="nl-NL" dirty="0" err="1" smtClean="0"/>
              <a:t>balances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Signaalfunctie</a:t>
            </a:r>
          </a:p>
          <a:p>
            <a:pPr lvl="1"/>
            <a:r>
              <a:rPr lang="nl-NL" dirty="0" smtClean="0"/>
              <a:t>Corrigerend vermogen</a:t>
            </a:r>
          </a:p>
          <a:p>
            <a:endParaRPr lang="nl-NL" dirty="0" smtClean="0"/>
          </a:p>
          <a:p>
            <a:r>
              <a:rPr lang="nl-NL" dirty="0" smtClean="0"/>
              <a:t>Voor de volgende keer:</a:t>
            </a:r>
          </a:p>
          <a:p>
            <a:pPr lvl="1"/>
            <a:r>
              <a:rPr lang="nl-NL" dirty="0" smtClean="0"/>
              <a:t>Welke essentiële aandachtspunten en inzichten nemen we mee naar plenaire sessie?</a:t>
            </a:r>
          </a:p>
          <a:p>
            <a:pPr lvl="1"/>
            <a:r>
              <a:rPr lang="nl-NL" dirty="0" smtClean="0"/>
              <a:t>Thema’s</a:t>
            </a:r>
          </a:p>
        </p:txBody>
      </p:sp>
    </p:spTree>
    <p:extLst>
      <p:ext uri="{BB962C8B-B14F-4D97-AF65-F5344CB8AC3E}">
        <p14:creationId xmlns:p14="http://schemas.microsoft.com/office/powerpoint/2010/main" val="2195340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9714</TotalTime>
  <Words>722</Words>
  <Application>Microsoft Office PowerPoint</Application>
  <PresentationFormat>Widescreen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Frame</vt:lpstr>
      <vt:lpstr>Minor Fit voor de Toekomst MT/DT en projectleiders  Plenaire sessie 1</vt:lpstr>
      <vt:lpstr>Inhoud</vt:lpstr>
      <vt:lpstr>Alles wat we doen sluit aan op:  3 principes  één axioma, twee opdrachten</vt:lpstr>
      <vt:lpstr>Rijk plaatje  (rich picture)</vt:lpstr>
      <vt:lpstr>Rijk plaatje  Wat neem je op?</vt:lpstr>
      <vt:lpstr>Voorbeeld</vt:lpstr>
      <vt:lpstr>Soft Systems Methodology  PQR formule</vt:lpstr>
      <vt:lpstr>PQR formule  Voorbeeld</vt:lpstr>
      <vt:lpstr>Tijdlijn  geïllustreerd met  Rijke plaatjes</vt:lpstr>
      <vt:lpstr>Plenaire sessie  Van gedeelde inzichten naar actieplan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207</cp:revision>
  <dcterms:created xsi:type="dcterms:W3CDTF">2019-03-14T12:37:05Z</dcterms:created>
  <dcterms:modified xsi:type="dcterms:W3CDTF">2021-10-31T12:12:48Z</dcterms:modified>
</cp:coreProperties>
</file>