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sldIdLst>
    <p:sldId id="256" r:id="rId2"/>
    <p:sldId id="272" r:id="rId3"/>
    <p:sldId id="259" r:id="rId4"/>
    <p:sldId id="257" r:id="rId5"/>
    <p:sldId id="268" r:id="rId6"/>
    <p:sldId id="260" r:id="rId7"/>
    <p:sldId id="280" r:id="rId8"/>
    <p:sldId id="282" r:id="rId9"/>
    <p:sldId id="284" r:id="rId10"/>
    <p:sldId id="286" r:id="rId11"/>
    <p:sldId id="278" r:id="rId12"/>
    <p:sldId id="281" r:id="rId13"/>
    <p:sldId id="28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0" autoAdjust="0"/>
    <p:restoredTop sz="92982" autoAdjust="0"/>
  </p:normalViewPr>
  <p:slideViewPr>
    <p:cSldViewPr snapToGrid="0">
      <p:cViewPr varScale="1">
        <p:scale>
          <a:sx n="68" d="100"/>
          <a:sy n="68" d="100"/>
        </p:scale>
        <p:origin x="10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27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45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731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952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34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3/12/2020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336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3/12/2020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41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3/12/2020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207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93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3/12/2020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27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3/12/2020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8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3/12/2020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83600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F7671-D8EC-41EF-84CF-0474EF8C66A1}"/>
              </a:ext>
            </a:extLst>
          </p:cNvPr>
          <p:cNvSpPr>
            <a:spLocks noGrp="1"/>
          </p:cNvSpPr>
          <p:nvPr>
            <p:ph type="ctrTitle"/>
          </p:nvPr>
        </p:nvSpPr>
        <p:spPr>
          <a:xfrm>
            <a:off x="-1" y="1233131"/>
            <a:ext cx="9134669" cy="3255264"/>
          </a:xfrm>
        </p:spPr>
        <p:txBody>
          <a:bodyPr anchor="ctr">
            <a:normAutofit/>
          </a:bodyPr>
          <a:lstStyle/>
          <a:p>
            <a:pPr algn="ctr"/>
            <a:r>
              <a:rPr lang="en-US" sz="6000" b="1" dirty="0" err="1" smtClean="0"/>
              <a:t>Startbijeenkomst</a:t>
            </a:r>
            <a:r>
              <a:rPr lang="en-US" sz="6000" b="1" dirty="0" smtClean="0"/>
              <a:t/>
            </a:r>
            <a:br>
              <a:rPr lang="en-US" sz="6000" b="1" dirty="0" smtClean="0"/>
            </a:br>
            <a:r>
              <a:rPr lang="en-US" sz="6000" b="1" dirty="0" smtClean="0"/>
              <a:t>Minor Fit </a:t>
            </a:r>
            <a:r>
              <a:rPr lang="en-US" sz="6000" b="1" dirty="0" err="1" smtClean="0"/>
              <a:t>voor</a:t>
            </a:r>
            <a:r>
              <a:rPr lang="en-US" sz="6000" b="1" dirty="0" smtClean="0"/>
              <a:t> de </a:t>
            </a:r>
            <a:r>
              <a:rPr lang="en-US" sz="6000" b="1" dirty="0" err="1" smtClean="0"/>
              <a:t>Toekomst</a:t>
            </a:r>
            <a:r>
              <a:rPr lang="en-US" sz="6000" b="1" dirty="0" smtClean="0"/>
              <a:t/>
            </a:r>
            <a:br>
              <a:rPr lang="en-US" sz="6000" b="1" dirty="0" smtClean="0"/>
            </a:br>
            <a:r>
              <a:rPr lang="en-US" sz="6000" b="1" dirty="0" err="1" smtClean="0"/>
              <a:t>Gemeente</a:t>
            </a:r>
            <a:r>
              <a:rPr lang="en-US" sz="6000" b="1" dirty="0" smtClean="0"/>
              <a:t> </a:t>
            </a:r>
            <a:r>
              <a:rPr lang="en-US" sz="6000" b="1" dirty="0" err="1" smtClean="0"/>
              <a:t>Veere</a:t>
            </a:r>
            <a:endParaRPr lang="nl-NL" sz="6000" b="1" dirty="0"/>
          </a:p>
        </p:txBody>
      </p:sp>
      <p:sp>
        <p:nvSpPr>
          <p:cNvPr id="3" name="Ondertitel 2">
            <a:extLst>
              <a:ext uri="{FF2B5EF4-FFF2-40B4-BE49-F238E27FC236}">
                <a16:creationId xmlns:a16="http://schemas.microsoft.com/office/drawing/2014/main" id="{41847339-1344-41DD-91C1-2C8DB076B6BB}"/>
              </a:ext>
            </a:extLst>
          </p:cNvPr>
          <p:cNvSpPr>
            <a:spLocks noGrp="1"/>
          </p:cNvSpPr>
          <p:nvPr>
            <p:ph type="subTitle" idx="1"/>
          </p:nvPr>
        </p:nvSpPr>
        <p:spPr>
          <a:xfrm>
            <a:off x="531845" y="4567303"/>
            <a:ext cx="7883370" cy="914400"/>
          </a:xfrm>
        </p:spPr>
        <p:txBody>
          <a:bodyPr anchor="ctr">
            <a:normAutofit fontScale="62500" lnSpcReduction="20000"/>
          </a:bodyPr>
          <a:lstStyle/>
          <a:p>
            <a:r>
              <a:rPr lang="nl-NL" sz="2400" dirty="0">
                <a:solidFill>
                  <a:schemeClr val="bg1"/>
                </a:solidFill>
              </a:rPr>
              <a:t>Hans de Bruin, HZ University of Applied Sciences</a:t>
            </a:r>
          </a:p>
          <a:p>
            <a:r>
              <a:rPr lang="nl-NL" sz="2400" dirty="0" smtClean="0">
                <a:solidFill>
                  <a:schemeClr val="bg1"/>
                </a:solidFill>
              </a:rPr>
              <a:t>Petra </a:t>
            </a:r>
            <a:r>
              <a:rPr lang="nl-NL" sz="2400" dirty="0">
                <a:solidFill>
                  <a:schemeClr val="bg1"/>
                </a:solidFill>
              </a:rPr>
              <a:t>de Braal, </a:t>
            </a:r>
            <a:r>
              <a:rPr lang="nl-NL" sz="2400" dirty="0" err="1">
                <a:solidFill>
                  <a:schemeClr val="bg1"/>
                </a:solidFill>
              </a:rPr>
              <a:t>Solidarity</a:t>
            </a:r>
            <a:r>
              <a:rPr lang="nl-NL" sz="2400" dirty="0">
                <a:solidFill>
                  <a:schemeClr val="bg1"/>
                </a:solidFill>
              </a:rPr>
              <a:t> </a:t>
            </a:r>
            <a:r>
              <a:rPr lang="nl-NL" sz="2400" dirty="0" smtClean="0">
                <a:solidFill>
                  <a:schemeClr val="bg1"/>
                </a:solidFill>
              </a:rPr>
              <a:t>University</a:t>
            </a:r>
          </a:p>
          <a:p>
            <a:pPr algn="r"/>
            <a:r>
              <a:rPr lang="nl-NL" sz="2400" dirty="0" smtClean="0">
                <a:solidFill>
                  <a:schemeClr val="bg1"/>
                </a:solidFill>
              </a:rPr>
              <a:t>Maart 2020</a:t>
            </a:r>
            <a:endParaRPr lang="nl-NL" sz="2400" dirty="0">
              <a:solidFill>
                <a:schemeClr val="bg1"/>
              </a:solidFill>
            </a:endParaRPr>
          </a:p>
        </p:txBody>
      </p:sp>
      <p:sp>
        <p:nvSpPr>
          <p:cNvPr id="4" name="Rechthoek 3">
            <a:extLst>
              <a:ext uri="{FF2B5EF4-FFF2-40B4-BE49-F238E27FC236}">
                <a16:creationId xmlns:a16="http://schemas.microsoft.com/office/drawing/2014/main" id="{7395A041-A773-4D2B-9B05-568B4BF97C35}"/>
              </a:ext>
            </a:extLst>
          </p:cNvPr>
          <p:cNvSpPr/>
          <p:nvPr/>
        </p:nvSpPr>
        <p:spPr>
          <a:xfrm>
            <a:off x="9561444" y="916584"/>
            <a:ext cx="2355574" cy="5033557"/>
          </a:xfrm>
          <a:prstGeom prst="rect">
            <a:avLst/>
          </a:prstGeom>
        </p:spPr>
        <p:txBody>
          <a:bodyPr wrap="square">
            <a:spAutoFit/>
          </a:bodyPr>
          <a:lstStyle/>
          <a:p>
            <a:pPr algn="ctr">
              <a:lnSpc>
                <a:spcPct val="150000"/>
              </a:lnSpc>
            </a:pPr>
            <a:r>
              <a:rPr lang="nl-NL" dirty="0">
                <a:solidFill>
                  <a:schemeClr val="accent6"/>
                </a:solidFill>
              </a:rPr>
              <a:t>samen </a:t>
            </a:r>
            <a:r>
              <a:rPr lang="nl-NL" b="1" dirty="0">
                <a:solidFill>
                  <a:schemeClr val="accent6"/>
                </a:solidFill>
              </a:rPr>
              <a:t>doen → </a:t>
            </a:r>
            <a:r>
              <a:rPr lang="nl-NL" dirty="0">
                <a:solidFill>
                  <a:schemeClr val="accent6"/>
                </a:solidFill>
              </a:rPr>
              <a:t>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a:t>
            </a:r>
            <a:endParaRPr lang="nl-NL" b="1" dirty="0">
              <a:solidFill>
                <a:schemeClr val="accent6"/>
              </a:solidFill>
            </a:endParaRPr>
          </a:p>
        </p:txBody>
      </p:sp>
    </p:spTree>
    <p:extLst>
      <p:ext uri="{BB962C8B-B14F-4D97-AF65-F5344CB8AC3E}">
        <p14:creationId xmlns:p14="http://schemas.microsoft.com/office/powerpoint/2010/main" val="3701400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Integraal</a:t>
            </a:r>
            <a:r>
              <a:rPr lang="en-US" dirty="0" smtClean="0"/>
              <a:t> </a:t>
            </a:r>
            <a:r>
              <a:rPr lang="en-US" dirty="0" err="1" smtClean="0"/>
              <a:t>denken</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3798" t="7185" r="21875" b="11618"/>
          <a:stretch/>
        </p:blipFill>
        <p:spPr>
          <a:xfrm>
            <a:off x="4529797" y="763394"/>
            <a:ext cx="6330462" cy="5322068"/>
          </a:xfrm>
          <a:prstGeom prst="rect">
            <a:avLst/>
          </a:prstGeom>
        </p:spPr>
      </p:pic>
    </p:spTree>
    <p:extLst>
      <p:ext uri="{BB962C8B-B14F-4D97-AF65-F5344CB8AC3E}">
        <p14:creationId xmlns:p14="http://schemas.microsoft.com/office/powerpoint/2010/main" val="118910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De basis</a:t>
            </a:r>
            <a:br>
              <a:rPr lang="en-US" sz="3200" dirty="0" smtClean="0"/>
            </a:br>
            <a:r>
              <a:rPr lang="en-US" sz="3200" dirty="0" smtClean="0"/>
              <a:t>(</a:t>
            </a:r>
            <a:r>
              <a:rPr lang="en-US" sz="3200" dirty="0" err="1" smtClean="0"/>
              <a:t>eerste</a:t>
            </a:r>
            <a:r>
              <a:rPr lang="en-US" sz="3200" dirty="0" smtClean="0"/>
              <a:t> twee workshops):</a:t>
            </a:r>
            <a:br>
              <a:rPr lang="en-US" sz="3200" dirty="0" smtClean="0"/>
            </a:br>
            <a:r>
              <a:rPr lang="en-US" sz="3200" dirty="0" smtClean="0"/>
              <a:t/>
            </a:r>
            <a:br>
              <a:rPr lang="en-US" sz="3200" dirty="0" smtClean="0"/>
            </a:br>
            <a:r>
              <a:rPr lang="en-US" sz="3200" dirty="0" err="1" smtClean="0"/>
              <a:t>Integraal</a:t>
            </a:r>
            <a:r>
              <a:rPr lang="en-US" sz="3200" dirty="0" smtClean="0"/>
              <a:t> </a:t>
            </a:r>
            <a:r>
              <a:rPr lang="en-US" sz="3200" dirty="0" err="1" smtClean="0"/>
              <a:t>denken</a:t>
            </a:r>
            <a:r>
              <a:rPr lang="en-US" sz="3200" dirty="0" smtClean="0"/>
              <a:t/>
            </a:r>
            <a:br>
              <a:rPr lang="en-US" sz="3200" dirty="0" smtClean="0"/>
            </a:br>
            <a:r>
              <a:rPr lang="en-US" sz="3200" dirty="0" smtClean="0"/>
              <a:t>=</a:t>
            </a:r>
            <a:br>
              <a:rPr lang="en-US" sz="3200" dirty="0" smtClean="0"/>
            </a:br>
            <a:r>
              <a:rPr lang="en-US" sz="3200" dirty="0" err="1" smtClean="0"/>
              <a:t>Systeemdenken</a:t>
            </a:r>
            <a:endParaRPr lang="en-US" sz="3200" dirty="0"/>
          </a:p>
        </p:txBody>
      </p:sp>
      <p:sp>
        <p:nvSpPr>
          <p:cNvPr id="3" name="Content Placeholder 2"/>
          <p:cNvSpPr>
            <a:spLocks noGrp="1"/>
          </p:cNvSpPr>
          <p:nvPr>
            <p:ph idx="1"/>
          </p:nvPr>
        </p:nvSpPr>
        <p:spPr/>
        <p:txBody>
          <a:bodyPr>
            <a:normAutofit fontScale="92500" lnSpcReduction="10000"/>
          </a:bodyPr>
          <a:lstStyle/>
          <a:p>
            <a:pPr lvl="0"/>
            <a:r>
              <a:rPr lang="nl-NL" dirty="0"/>
              <a:t>Systeemdenken:</a:t>
            </a:r>
            <a:endParaRPr lang="en-US" dirty="0"/>
          </a:p>
          <a:p>
            <a:pPr lvl="1"/>
            <a:r>
              <a:rPr lang="nl-NL" dirty="0"/>
              <a:t>Elementen en relaties: het geheel is meer dan som van de delen;</a:t>
            </a:r>
            <a:endParaRPr lang="en-US" dirty="0"/>
          </a:p>
          <a:p>
            <a:pPr lvl="1"/>
            <a:r>
              <a:rPr lang="nl-NL" dirty="0"/>
              <a:t>Het geheel leren kennen door inzicht in elementen, maar je moet het geheel kennen om de elementen te beschouwen: een herhalend (iteratief) proces.</a:t>
            </a:r>
            <a:endParaRPr lang="en-US" dirty="0"/>
          </a:p>
          <a:p>
            <a:r>
              <a:rPr lang="nl-NL" dirty="0"/>
              <a:t>Proces:</a:t>
            </a:r>
            <a:endParaRPr lang="en-US" dirty="0"/>
          </a:p>
          <a:p>
            <a:pPr lvl="1"/>
            <a:r>
              <a:rPr lang="nl-NL" dirty="0"/>
              <a:t>Onderzoeken wat er speelt in een problematische situatie, met o.a. rijke plaatjes en geleide gesprekken;</a:t>
            </a:r>
            <a:endParaRPr lang="en-US" dirty="0"/>
          </a:p>
          <a:p>
            <a:pPr lvl="1"/>
            <a:r>
              <a:rPr lang="nl-NL" dirty="0"/>
              <a:t>De situatie gestructureerd in beeld brengen, met o.a. de PQR formule;</a:t>
            </a:r>
            <a:endParaRPr lang="en-US" dirty="0"/>
          </a:p>
          <a:p>
            <a:pPr lvl="1"/>
            <a:r>
              <a:rPr lang="nl-NL" dirty="0"/>
              <a:t>Een dialoog voeren over breed gedragen verbeterrichtingen;</a:t>
            </a:r>
            <a:endParaRPr lang="en-US" dirty="0"/>
          </a:p>
          <a:p>
            <a:pPr lvl="1"/>
            <a:r>
              <a:rPr lang="nl-NL" dirty="0"/>
              <a:t>Het implementeren van verbeteringen.</a:t>
            </a:r>
            <a:endParaRPr lang="en-US" dirty="0"/>
          </a:p>
          <a:p>
            <a:r>
              <a:rPr lang="nl-NL" dirty="0"/>
              <a:t>Oefenen:</a:t>
            </a:r>
            <a:endParaRPr lang="en-US" dirty="0"/>
          </a:p>
          <a:p>
            <a:pPr lvl="1"/>
            <a:r>
              <a:rPr lang="nl-NL" dirty="0"/>
              <a:t>Training in het maken van rijke plaatjes (</a:t>
            </a:r>
            <a:r>
              <a:rPr lang="nl-NL" i="1" dirty="0" err="1"/>
              <a:t>rich</a:t>
            </a:r>
            <a:r>
              <a:rPr lang="nl-NL" i="1" dirty="0"/>
              <a:t> pictures</a:t>
            </a:r>
            <a:r>
              <a:rPr lang="nl-NL" dirty="0"/>
              <a:t>) om een problematische situatie in beeld te brengen (de eerste oefensessie van eind maart met de lokale ondernemer zou als oefenopdracht kunnen dienen. Hoe brengen we deze ingewikkelde situatie goed in beeld).</a:t>
            </a:r>
            <a:endParaRPr lang="en-US" dirty="0"/>
          </a:p>
          <a:p>
            <a:pPr lvl="1"/>
            <a:r>
              <a:rPr lang="nl-NL" dirty="0"/>
              <a:t>Training in wat, hoe, waarom (PQR formule) uitgebreid met situaties, rollen in situaties, condities en overtuigingen.</a:t>
            </a:r>
            <a:endParaRPr lang="en-US" dirty="0"/>
          </a:p>
          <a:p>
            <a:pPr lvl="1"/>
            <a:r>
              <a:rPr lang="nl-NL" dirty="0"/>
              <a:t>Training in geleide gesprekken (</a:t>
            </a:r>
            <a:r>
              <a:rPr lang="nl-NL" dirty="0" err="1"/>
              <a:t>guided</a:t>
            </a:r>
            <a:r>
              <a:rPr lang="nl-NL" dirty="0"/>
              <a:t> </a:t>
            </a:r>
            <a:r>
              <a:rPr lang="nl-NL" dirty="0" err="1"/>
              <a:t>conversations</a:t>
            </a:r>
            <a:r>
              <a:rPr lang="nl-NL" dirty="0" smtClean="0"/>
              <a:t>)</a:t>
            </a:r>
            <a:endParaRPr lang="en-US" dirty="0"/>
          </a:p>
        </p:txBody>
      </p:sp>
    </p:spTree>
    <p:extLst>
      <p:ext uri="{BB962C8B-B14F-4D97-AF65-F5344CB8AC3E}">
        <p14:creationId xmlns:p14="http://schemas.microsoft.com/office/powerpoint/2010/main" val="2794816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Minor </a:t>
            </a:r>
            <a:r>
              <a:rPr lang="nl-NL" dirty="0" err="1" smtClean="0"/>
              <a:t>FvdT</a:t>
            </a:r>
            <a:r>
              <a:rPr lang="nl-NL" dirty="0" smtClean="0"/>
              <a:t/>
            </a:r>
            <a:br>
              <a:rPr lang="nl-NL" dirty="0" smtClean="0"/>
            </a:br>
            <a:r>
              <a:rPr lang="nl-NL" dirty="0" smtClean="0"/>
              <a:t>kenmerken</a:t>
            </a:r>
            <a:endParaRPr lang="en-US" dirty="0"/>
          </a:p>
        </p:txBody>
      </p:sp>
      <p:sp>
        <p:nvSpPr>
          <p:cNvPr id="3" name="Content Placeholder 2"/>
          <p:cNvSpPr>
            <a:spLocks noGrp="1"/>
          </p:cNvSpPr>
          <p:nvPr>
            <p:ph idx="1"/>
          </p:nvPr>
        </p:nvSpPr>
        <p:spPr/>
        <p:txBody>
          <a:bodyPr>
            <a:normAutofit fontScale="77500" lnSpcReduction="20000"/>
          </a:bodyPr>
          <a:lstStyle/>
          <a:p>
            <a:pPr lvl="0"/>
            <a:r>
              <a:rPr lang="nl-NL" dirty="0"/>
              <a:t>De gewenste ontwikkeling van een deelnemer wordt vastgesteld in een </a:t>
            </a:r>
            <a:r>
              <a:rPr lang="nl-NL" dirty="0" smtClean="0"/>
              <a:t>startbijeenkomst </a:t>
            </a:r>
            <a:r>
              <a:rPr lang="nl-NL" dirty="0"/>
              <a:t>en individueel gesprek;</a:t>
            </a:r>
            <a:endParaRPr lang="en-US" dirty="0"/>
          </a:p>
          <a:p>
            <a:pPr lvl="0"/>
            <a:r>
              <a:rPr lang="nl-NL" dirty="0"/>
              <a:t>De deelnemer participeert in één of meer projecten die raakvlakken hebben met zijn dagelijkse praktijken. Een project dient als vehikel voor </a:t>
            </a:r>
            <a:r>
              <a:rPr lang="nl-NL" i="1" dirty="0" err="1"/>
              <a:t>learning</a:t>
            </a:r>
            <a:r>
              <a:rPr lang="nl-NL" i="1" dirty="0"/>
              <a:t> on </a:t>
            </a:r>
            <a:r>
              <a:rPr lang="nl-NL" i="1" dirty="0" err="1"/>
              <a:t>the</a:t>
            </a:r>
            <a:r>
              <a:rPr lang="nl-NL" i="1" dirty="0"/>
              <a:t> job</a:t>
            </a:r>
            <a:r>
              <a:rPr lang="nl-NL" dirty="0"/>
              <a:t>; </a:t>
            </a:r>
            <a:endParaRPr lang="en-US" dirty="0"/>
          </a:p>
          <a:p>
            <a:pPr lvl="0"/>
            <a:r>
              <a:rPr lang="nl-NL" dirty="0"/>
              <a:t>12 workshops van een dagdeel.</a:t>
            </a:r>
            <a:endParaRPr lang="en-US" dirty="0"/>
          </a:p>
          <a:p>
            <a:pPr lvl="0"/>
            <a:r>
              <a:rPr lang="nl-NL" dirty="0"/>
              <a:t>Doorlooptijd 14 maanden (een indicatie, geen strikte grenzen), sterk afhankelijk van beschikbare projecten die als leer-setting kunnen worden </a:t>
            </a:r>
            <a:r>
              <a:rPr lang="nl-NL" dirty="0" smtClean="0"/>
              <a:t>gebruikt;</a:t>
            </a:r>
            <a:endParaRPr lang="en-US" dirty="0"/>
          </a:p>
          <a:p>
            <a:pPr lvl="0"/>
            <a:r>
              <a:rPr lang="nl-NL" dirty="0"/>
              <a:t>Verschillende instapmomenten gestuurd door de start van de projecten;</a:t>
            </a:r>
            <a:endParaRPr lang="en-US" dirty="0"/>
          </a:p>
          <a:p>
            <a:pPr lvl="0"/>
            <a:r>
              <a:rPr lang="nl-NL" dirty="0"/>
              <a:t>I</a:t>
            </a:r>
            <a:r>
              <a:rPr lang="nl-NL" dirty="0" smtClean="0"/>
              <a:t>ndividuele </a:t>
            </a:r>
            <a:r>
              <a:rPr lang="nl-NL" dirty="0"/>
              <a:t>coaching voor het begeleiden van de professionele ontwikkeling van een deelnemer;</a:t>
            </a:r>
            <a:endParaRPr lang="en-US" dirty="0"/>
          </a:p>
          <a:p>
            <a:pPr lvl="0"/>
            <a:r>
              <a:rPr lang="nl-NL" dirty="0"/>
              <a:t>Strategisch procesbegeleiding, coachend op proces. De procesbegeleider fungeert als een rolmodel en geeft, waar het kan, de deelnemer de ruimte om persoonlijke en inhoudelijke stappen te zetten;</a:t>
            </a:r>
            <a:endParaRPr lang="en-US" dirty="0"/>
          </a:p>
          <a:p>
            <a:pPr lvl="0"/>
            <a:r>
              <a:rPr lang="nl-NL" dirty="0"/>
              <a:t>1 keer per maand toepassingssessie met en tussen deelnemers met als uitgangspunt de inhoud van een concreet project. Bij voorkeur worden leden van het MT/DT en College/Gemeenteraad uitgenodigd voor deelname aan toepassingssessies;</a:t>
            </a:r>
            <a:endParaRPr lang="en-US" dirty="0"/>
          </a:p>
          <a:p>
            <a:pPr lvl="0"/>
            <a:r>
              <a:rPr lang="nl-NL" dirty="0"/>
              <a:t>Bij een goede afronding van de minor, vastgesteld middels een assessment, ontvangt een deelnemer een certificaat ter waarde van 30 EC (European </a:t>
            </a:r>
            <a:r>
              <a:rPr lang="nl-NL" dirty="0" err="1"/>
              <a:t>Credits</a:t>
            </a:r>
            <a:r>
              <a:rPr lang="nl-NL" dirty="0"/>
              <a:t>). Het opstellen van een portfolio is hierbij een voorwaarde. </a:t>
            </a:r>
            <a:endParaRPr lang="en-US" dirty="0"/>
          </a:p>
        </p:txBody>
      </p:sp>
    </p:spTree>
    <p:extLst>
      <p:ext uri="{BB962C8B-B14F-4D97-AF65-F5344CB8AC3E}">
        <p14:creationId xmlns:p14="http://schemas.microsoft.com/office/powerpoint/2010/main" val="516250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Ten slotte</a:t>
            </a:r>
            <a:endParaRPr lang="en-US" dirty="0"/>
          </a:p>
        </p:txBody>
      </p:sp>
      <p:sp>
        <p:nvSpPr>
          <p:cNvPr id="3" name="Content Placeholder 2"/>
          <p:cNvSpPr>
            <a:spLocks noGrp="1"/>
          </p:cNvSpPr>
          <p:nvPr>
            <p:ph idx="1"/>
          </p:nvPr>
        </p:nvSpPr>
        <p:spPr/>
        <p:txBody>
          <a:bodyPr>
            <a:normAutofit/>
          </a:bodyPr>
          <a:lstStyle/>
          <a:p>
            <a:pPr marL="0" indent="0" algn="ctr">
              <a:buNone/>
            </a:pPr>
            <a:r>
              <a:rPr lang="nl-NL" sz="3600" dirty="0" smtClean="0"/>
              <a:t>Hoe nu verder?</a:t>
            </a:r>
            <a:endParaRPr lang="en-US" sz="3600" dirty="0"/>
          </a:p>
        </p:txBody>
      </p:sp>
    </p:spTree>
    <p:extLst>
      <p:ext uri="{BB962C8B-B14F-4D97-AF65-F5344CB8AC3E}">
        <p14:creationId xmlns:p14="http://schemas.microsoft.com/office/powerpoint/2010/main" val="3414837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1C624-BE5B-491E-924F-7D8256ADA172}"/>
              </a:ext>
            </a:extLst>
          </p:cNvPr>
          <p:cNvSpPr>
            <a:spLocks noGrp="1"/>
          </p:cNvSpPr>
          <p:nvPr>
            <p:ph type="title"/>
          </p:nvPr>
        </p:nvSpPr>
        <p:spPr/>
        <p:txBody>
          <a:bodyPr/>
          <a:lstStyle/>
          <a:p>
            <a:r>
              <a:rPr lang="nl-NL" b="1" dirty="0" smtClean="0"/>
              <a:t>De uitdaging</a:t>
            </a:r>
            <a:endParaRPr lang="nl-NL" b="1" dirty="0"/>
          </a:p>
        </p:txBody>
      </p:sp>
      <p:sp>
        <p:nvSpPr>
          <p:cNvPr id="3" name="Tijdelijke aanduiding voor inhoud 2">
            <a:extLst>
              <a:ext uri="{FF2B5EF4-FFF2-40B4-BE49-F238E27FC236}">
                <a16:creationId xmlns:a16="http://schemas.microsoft.com/office/drawing/2014/main" id="{4A072682-938D-4E02-BEC9-AF183A69C7D0}"/>
              </a:ext>
            </a:extLst>
          </p:cNvPr>
          <p:cNvSpPr>
            <a:spLocks noGrp="1"/>
          </p:cNvSpPr>
          <p:nvPr>
            <p:ph idx="1"/>
          </p:nvPr>
        </p:nvSpPr>
        <p:spPr>
          <a:xfrm>
            <a:off x="3869267" y="864108"/>
            <a:ext cx="7779393" cy="5120640"/>
          </a:xfrm>
        </p:spPr>
        <p:txBody>
          <a:bodyPr>
            <a:normAutofit/>
          </a:bodyPr>
          <a:lstStyle/>
          <a:p>
            <a:pPr lvl="0"/>
            <a:r>
              <a:rPr lang="nl-NL" sz="2400" dirty="0"/>
              <a:t>Veranderende rol van de gemeente ten opzichte </a:t>
            </a:r>
            <a:r>
              <a:rPr lang="nl-NL" sz="2400" dirty="0" smtClean="0"/>
              <a:t>van leefbaarheid en inrichting van de omgeving:</a:t>
            </a:r>
          </a:p>
          <a:p>
            <a:pPr lvl="1"/>
            <a:r>
              <a:rPr lang="nl-NL" sz="2200" dirty="0" smtClean="0"/>
              <a:t>omgevingswet</a:t>
            </a:r>
          </a:p>
          <a:p>
            <a:pPr lvl="1"/>
            <a:r>
              <a:rPr lang="nl-NL" sz="2200" dirty="0" smtClean="0"/>
              <a:t>participatie</a:t>
            </a:r>
            <a:endParaRPr lang="nl-NL" sz="2200" dirty="0"/>
          </a:p>
          <a:p>
            <a:pPr lvl="0"/>
            <a:r>
              <a:rPr lang="nl-NL" sz="2400" dirty="0"/>
              <a:t>Hoe </a:t>
            </a:r>
            <a:r>
              <a:rPr lang="nl-NL" sz="2400" dirty="0" smtClean="0"/>
              <a:t>kan de gemeente Veere hier een leidende rol in nemen met inachtneming van uiteenlopende belangen van belanghebbenden?</a:t>
            </a:r>
            <a:endParaRPr lang="nl-NL" sz="2400" dirty="0"/>
          </a:p>
        </p:txBody>
      </p:sp>
    </p:spTree>
    <p:extLst>
      <p:ext uri="{BB962C8B-B14F-4D97-AF65-F5344CB8AC3E}">
        <p14:creationId xmlns:p14="http://schemas.microsoft.com/office/powerpoint/2010/main" val="3413966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32FB-52E0-4E15-81D6-1EF358342056}"/>
              </a:ext>
            </a:extLst>
          </p:cNvPr>
          <p:cNvSpPr>
            <a:spLocks noGrp="1"/>
          </p:cNvSpPr>
          <p:nvPr>
            <p:ph type="title"/>
          </p:nvPr>
        </p:nvSpPr>
        <p:spPr/>
        <p:txBody>
          <a:bodyPr/>
          <a:lstStyle/>
          <a:p>
            <a:r>
              <a:rPr lang="en-US" b="1" dirty="0"/>
              <a:t>Focus </a:t>
            </a:r>
            <a:r>
              <a:rPr lang="en-US" b="1" dirty="0" err="1"/>
              <a:t>verleggen</a:t>
            </a:r>
            <a:r>
              <a:rPr lang="en-US" b="1" dirty="0"/>
              <a:t> </a:t>
            </a:r>
            <a:br>
              <a:rPr lang="en-US" b="1" dirty="0"/>
            </a:br>
            <a:r>
              <a:rPr lang="en-US" b="1" dirty="0"/>
              <a:t/>
            </a:r>
            <a:br>
              <a:rPr lang="en-US" b="1" dirty="0"/>
            </a:br>
            <a:r>
              <a:rPr lang="en-US" b="1" dirty="0" err="1"/>
              <a:t>Kernvragen</a:t>
            </a:r>
            <a:r>
              <a:rPr lang="en-US" b="1" dirty="0"/>
              <a:t> </a:t>
            </a:r>
            <a:endParaRPr lang="nl-NL" b="1" dirty="0"/>
          </a:p>
        </p:txBody>
      </p:sp>
      <p:sp>
        <p:nvSpPr>
          <p:cNvPr id="3" name="Tijdelijke aanduiding voor inhoud 2">
            <a:extLst>
              <a:ext uri="{FF2B5EF4-FFF2-40B4-BE49-F238E27FC236}">
                <a16:creationId xmlns:a16="http://schemas.microsoft.com/office/drawing/2014/main" id="{A9D4B5F3-80F8-4DC3-9705-CE44B09975B0}"/>
              </a:ext>
            </a:extLst>
          </p:cNvPr>
          <p:cNvSpPr>
            <a:spLocks noGrp="1"/>
          </p:cNvSpPr>
          <p:nvPr>
            <p:ph idx="1"/>
          </p:nvPr>
        </p:nvSpPr>
        <p:spPr/>
        <p:txBody>
          <a:bodyPr>
            <a:normAutofit/>
          </a:bodyPr>
          <a:lstStyle/>
          <a:p>
            <a:pPr marL="0" indent="0" algn="ctr">
              <a:buNone/>
            </a:pPr>
            <a:r>
              <a:rPr lang="en-US" sz="2400" dirty="0"/>
              <a:t>“Hoe </a:t>
            </a:r>
            <a:r>
              <a:rPr lang="en-US" sz="2400" dirty="0" err="1"/>
              <a:t>doen</a:t>
            </a:r>
            <a:r>
              <a:rPr lang="en-US" sz="2400" dirty="0"/>
              <a:t> we de </a:t>
            </a:r>
            <a:r>
              <a:rPr lang="en-US" sz="2400" b="1" dirty="0" err="1">
                <a:solidFill>
                  <a:schemeClr val="accent2"/>
                </a:solidFill>
              </a:rPr>
              <a:t>dingen</a:t>
            </a:r>
            <a:r>
              <a:rPr lang="en-US" sz="2400" b="1" dirty="0"/>
              <a:t> </a:t>
            </a:r>
            <a:r>
              <a:rPr lang="en-US" sz="2400" b="1" dirty="0" err="1">
                <a:solidFill>
                  <a:schemeClr val="accent1"/>
                </a:solidFill>
              </a:rPr>
              <a:t>goed</a:t>
            </a:r>
            <a:r>
              <a:rPr lang="en-US" sz="2400" dirty="0"/>
              <a:t>?”</a:t>
            </a:r>
          </a:p>
          <a:p>
            <a:pPr marL="0" indent="0" algn="ctr">
              <a:buNone/>
            </a:pPr>
            <a:r>
              <a:rPr lang="en-US" sz="1700" i="1" dirty="0" err="1"/>
              <a:t>Verificatie</a:t>
            </a:r>
            <a:endParaRPr lang="en-US" sz="1700" i="1" dirty="0"/>
          </a:p>
          <a:p>
            <a:pPr marL="0" indent="0" algn="ctr">
              <a:buNone/>
            </a:pPr>
            <a:endParaRPr lang="en-US" sz="1400" i="1" dirty="0"/>
          </a:p>
          <a:p>
            <a:pPr marL="0" indent="0" algn="ctr">
              <a:buNone/>
            </a:pPr>
            <a:endParaRPr lang="en-US" sz="1400" i="1" dirty="0"/>
          </a:p>
          <a:p>
            <a:pPr marL="0" indent="0" algn="ctr">
              <a:buNone/>
            </a:pPr>
            <a:endParaRPr lang="en-US" sz="1400" i="1" dirty="0"/>
          </a:p>
          <a:p>
            <a:pPr marL="0" indent="0" algn="ctr">
              <a:buNone/>
            </a:pPr>
            <a:endParaRPr lang="en-US" sz="1400" i="1" dirty="0"/>
          </a:p>
          <a:p>
            <a:pPr marL="0" indent="0" algn="ctr">
              <a:buNone/>
            </a:pPr>
            <a:r>
              <a:rPr lang="en-US" sz="2400" dirty="0"/>
              <a:t>“Hoe </a:t>
            </a:r>
            <a:r>
              <a:rPr lang="en-US" sz="2400" dirty="0" err="1"/>
              <a:t>doen</a:t>
            </a:r>
            <a:r>
              <a:rPr lang="en-US" sz="2400" dirty="0"/>
              <a:t> we </a:t>
            </a:r>
            <a:r>
              <a:rPr lang="en-US" sz="2400" dirty="0" err="1"/>
              <a:t>gezamenlijk</a:t>
            </a:r>
            <a:r>
              <a:rPr lang="en-US" sz="2400" dirty="0"/>
              <a:t> de </a:t>
            </a:r>
            <a:r>
              <a:rPr lang="en-US" sz="2400" b="1" dirty="0" err="1">
                <a:solidFill>
                  <a:schemeClr val="accent1"/>
                </a:solidFill>
              </a:rPr>
              <a:t>goede</a:t>
            </a:r>
            <a:r>
              <a:rPr lang="en-US" sz="2400" b="1" dirty="0"/>
              <a:t> </a:t>
            </a:r>
            <a:r>
              <a:rPr lang="en-US" sz="2400" b="1" dirty="0" err="1">
                <a:solidFill>
                  <a:schemeClr val="accent2"/>
                </a:solidFill>
              </a:rPr>
              <a:t>dingen</a:t>
            </a:r>
            <a:r>
              <a:rPr lang="en-US" sz="2400" dirty="0"/>
              <a:t>,</a:t>
            </a:r>
          </a:p>
          <a:p>
            <a:pPr marL="0" indent="0" algn="ctr">
              <a:buNone/>
            </a:pPr>
            <a:r>
              <a:rPr lang="en-US" sz="2400" dirty="0" err="1"/>
              <a:t>en</a:t>
            </a:r>
            <a:r>
              <a:rPr lang="en-US" sz="2400" dirty="0"/>
              <a:t> wat </a:t>
            </a:r>
            <a:r>
              <a:rPr lang="en-US" sz="2400" dirty="0" err="1"/>
              <a:t>zijn</a:t>
            </a:r>
            <a:r>
              <a:rPr lang="en-US" sz="2400" dirty="0"/>
              <a:t> die </a:t>
            </a:r>
            <a:r>
              <a:rPr lang="en-US" sz="2400" dirty="0" err="1"/>
              <a:t>goede</a:t>
            </a:r>
            <a:r>
              <a:rPr lang="en-US" sz="2400" dirty="0"/>
              <a:t> </a:t>
            </a:r>
            <a:r>
              <a:rPr lang="en-US" sz="2400" dirty="0" err="1"/>
              <a:t>dingen</a:t>
            </a:r>
            <a:r>
              <a:rPr lang="en-US" sz="2400" dirty="0"/>
              <a:t> dan?”</a:t>
            </a:r>
          </a:p>
          <a:p>
            <a:pPr marL="0" indent="0" algn="ctr">
              <a:buNone/>
            </a:pPr>
            <a:r>
              <a:rPr lang="en-US" sz="1700" i="1" dirty="0" err="1"/>
              <a:t>Validatie</a:t>
            </a:r>
            <a:endParaRPr lang="en-US" sz="1700" i="1" dirty="0"/>
          </a:p>
        </p:txBody>
      </p:sp>
      <p:cxnSp>
        <p:nvCxnSpPr>
          <p:cNvPr id="7" name="Rechte verbindingslijn met pijl 6">
            <a:extLst>
              <a:ext uri="{FF2B5EF4-FFF2-40B4-BE49-F238E27FC236}">
                <a16:creationId xmlns:a16="http://schemas.microsoft.com/office/drawing/2014/main" id="{9C965303-24CB-49FE-8B70-85C4CB257574}"/>
              </a:ext>
            </a:extLst>
          </p:cNvPr>
          <p:cNvCxnSpPr>
            <a:cxnSpLocks/>
          </p:cNvCxnSpPr>
          <p:nvPr/>
        </p:nvCxnSpPr>
        <p:spPr>
          <a:xfrm>
            <a:off x="7536393" y="2862262"/>
            <a:ext cx="0" cy="714375"/>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427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32FB-52E0-4E15-81D6-1EF358342056}"/>
              </a:ext>
            </a:extLst>
          </p:cNvPr>
          <p:cNvSpPr>
            <a:spLocks noGrp="1"/>
          </p:cNvSpPr>
          <p:nvPr>
            <p:ph type="title"/>
          </p:nvPr>
        </p:nvSpPr>
        <p:spPr/>
        <p:txBody>
          <a:bodyPr/>
          <a:lstStyle/>
          <a:p>
            <a:pPr algn="ctr"/>
            <a:r>
              <a:rPr lang="en-US" b="1" dirty="0" err="1" smtClean="0"/>
              <a:t>Samen</a:t>
            </a:r>
            <a:r>
              <a:rPr lang="en-US" b="1" dirty="0" smtClean="0"/>
              <a:t> </a:t>
            </a:r>
            <a:r>
              <a:rPr lang="en-US" b="1" dirty="0" err="1" smtClean="0"/>
              <a:t>doen</a:t>
            </a:r>
            <a:r>
              <a:rPr lang="en-US" b="1" dirty="0"/>
              <a:t/>
            </a:r>
            <a:br>
              <a:rPr lang="en-US" b="1" dirty="0"/>
            </a:br>
            <a:r>
              <a:rPr lang="en-US" b="1" dirty="0" smtClean="0"/>
              <a:t>en</a:t>
            </a:r>
            <a:br>
              <a:rPr lang="en-US" b="1" dirty="0" smtClean="0"/>
            </a:br>
            <a:r>
              <a:rPr lang="en-US" b="1" dirty="0" err="1"/>
              <a:t>S</a:t>
            </a:r>
            <a:r>
              <a:rPr lang="en-US" b="1" dirty="0" err="1" smtClean="0"/>
              <a:t>amen</a:t>
            </a:r>
            <a:r>
              <a:rPr lang="en-US" b="1" dirty="0" smtClean="0"/>
              <a:t> </a:t>
            </a:r>
            <a:r>
              <a:rPr lang="en-US" b="1" dirty="0" err="1" smtClean="0"/>
              <a:t>leren</a:t>
            </a:r>
            <a:endParaRPr lang="nl-NL" b="1" dirty="0"/>
          </a:p>
        </p:txBody>
      </p:sp>
      <p:sp>
        <p:nvSpPr>
          <p:cNvPr id="3" name="Tijdelijke aanduiding voor inhoud 2">
            <a:extLst>
              <a:ext uri="{FF2B5EF4-FFF2-40B4-BE49-F238E27FC236}">
                <a16:creationId xmlns:a16="http://schemas.microsoft.com/office/drawing/2014/main" id="{A9D4B5F3-80F8-4DC3-9705-CE44B09975B0}"/>
              </a:ext>
            </a:extLst>
          </p:cNvPr>
          <p:cNvSpPr>
            <a:spLocks noGrp="1"/>
          </p:cNvSpPr>
          <p:nvPr>
            <p:ph idx="1"/>
          </p:nvPr>
        </p:nvSpPr>
        <p:spPr>
          <a:xfrm>
            <a:off x="3869268" y="864108"/>
            <a:ext cx="7872158" cy="5120640"/>
          </a:xfrm>
        </p:spPr>
        <p:txBody>
          <a:bodyPr/>
          <a:lstStyle/>
          <a:p>
            <a:r>
              <a:rPr lang="nl-NL" sz="2400" dirty="0"/>
              <a:t>Maatschappelijke uitdaging staat centraal</a:t>
            </a:r>
          </a:p>
          <a:p>
            <a:pPr lvl="1">
              <a:spcBef>
                <a:spcPts val="1200"/>
              </a:spcBef>
              <a:spcAft>
                <a:spcPts val="0"/>
              </a:spcAft>
            </a:pPr>
            <a:r>
              <a:rPr lang="nl-NL" sz="1600" dirty="0"/>
              <a:t>Vraagstukken over leefbaarheid</a:t>
            </a:r>
            <a:r>
              <a:rPr lang="nl-NL" sz="1600" dirty="0" smtClean="0"/>
              <a:t>: omgevingswet, maar ook  </a:t>
            </a:r>
            <a:r>
              <a:rPr lang="nl-NL" sz="1600" dirty="0"/>
              <a:t>eenzaamheid, armoede, criminaliteit, energietransitie, mobiliteit, …</a:t>
            </a:r>
            <a:endParaRPr lang="nl-NL" dirty="0"/>
          </a:p>
          <a:p>
            <a:r>
              <a:rPr lang="nl-NL" sz="2400" dirty="0"/>
              <a:t>Complexe – </a:t>
            </a:r>
            <a:r>
              <a:rPr lang="nl-NL" sz="2400" dirty="0" err="1"/>
              <a:t>wicked</a:t>
            </a:r>
            <a:r>
              <a:rPr lang="nl-NL" sz="2400" dirty="0"/>
              <a:t> – vraagstukken</a:t>
            </a:r>
          </a:p>
          <a:p>
            <a:pPr lvl="1">
              <a:spcBef>
                <a:spcPts val="1200"/>
              </a:spcBef>
              <a:spcAft>
                <a:spcPts val="0"/>
              </a:spcAft>
            </a:pPr>
            <a:r>
              <a:rPr lang="nl-NL" sz="1600" dirty="0"/>
              <a:t>Geen duidelijk probleem, vele belanghebbenden met verschillende visies, vermengt met andere problemen</a:t>
            </a:r>
          </a:p>
          <a:p>
            <a:pPr lvl="1">
              <a:spcBef>
                <a:spcPts val="1200"/>
              </a:spcBef>
              <a:spcAft>
                <a:spcPts val="0"/>
              </a:spcAft>
            </a:pPr>
            <a:r>
              <a:rPr lang="nl-NL" sz="1600" dirty="0"/>
              <a:t>Standaard projectaanpak werkt dan niet</a:t>
            </a:r>
          </a:p>
          <a:p>
            <a:r>
              <a:rPr lang="nl-NL" sz="2400" dirty="0"/>
              <a:t>Gezamenlijke verantwoordelijkheid</a:t>
            </a:r>
          </a:p>
          <a:p>
            <a:pPr lvl="1">
              <a:spcBef>
                <a:spcPts val="1200"/>
              </a:spcBef>
              <a:spcAft>
                <a:spcPts val="0"/>
              </a:spcAft>
            </a:pPr>
            <a:r>
              <a:rPr lang="nl-NL" sz="1600" dirty="0"/>
              <a:t>Gemeente, burger, bedrijfsleven, instanties, onderwijs</a:t>
            </a:r>
          </a:p>
          <a:p>
            <a:pPr lvl="1">
              <a:spcBef>
                <a:spcPts val="1200"/>
              </a:spcBef>
              <a:spcAft>
                <a:spcPts val="0"/>
              </a:spcAft>
            </a:pPr>
            <a:r>
              <a:rPr lang="nl-NL" sz="1600" dirty="0"/>
              <a:t>Aanpak: van </a:t>
            </a:r>
            <a:r>
              <a:rPr lang="nl-NL" sz="1600" i="1" dirty="0"/>
              <a:t>wij-zij</a:t>
            </a:r>
            <a:r>
              <a:rPr lang="nl-NL" sz="1600" dirty="0"/>
              <a:t> (tegenstelling) naar </a:t>
            </a:r>
            <a:r>
              <a:rPr lang="nl-NL" sz="1600" i="1" dirty="0"/>
              <a:t>door-ons</a:t>
            </a:r>
            <a:r>
              <a:rPr lang="nl-NL" sz="1600" dirty="0"/>
              <a:t> (gezamenlijk)</a:t>
            </a:r>
          </a:p>
          <a:p>
            <a:r>
              <a:rPr lang="nl-NL" sz="2400" dirty="0"/>
              <a:t>Duurzame veranderingen en verbeteringen tot stand brengen</a:t>
            </a:r>
          </a:p>
        </p:txBody>
      </p:sp>
    </p:spTree>
    <p:extLst>
      <p:ext uri="{BB962C8B-B14F-4D97-AF65-F5344CB8AC3E}">
        <p14:creationId xmlns:p14="http://schemas.microsoft.com/office/powerpoint/2010/main" val="2472107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8F4CD-5162-4522-9A19-E340B615072D}"/>
              </a:ext>
            </a:extLst>
          </p:cNvPr>
          <p:cNvSpPr>
            <a:spLocks noGrp="1"/>
          </p:cNvSpPr>
          <p:nvPr>
            <p:ph type="title"/>
          </p:nvPr>
        </p:nvSpPr>
        <p:spPr/>
        <p:txBody>
          <a:bodyPr>
            <a:normAutofit/>
          </a:bodyPr>
          <a:lstStyle/>
          <a:p>
            <a:r>
              <a:rPr lang="nl-NL" sz="3300" b="1" dirty="0" smtClean="0"/>
              <a:t>Interdisciplinair en integraal </a:t>
            </a:r>
            <a:r>
              <a:rPr lang="nl-NL" sz="3300" b="1" dirty="0"/>
              <a:t>samenwerken</a:t>
            </a:r>
          </a:p>
        </p:txBody>
      </p:sp>
      <p:sp>
        <p:nvSpPr>
          <p:cNvPr id="3" name="Tijdelijke aanduiding voor inhoud 2">
            <a:extLst>
              <a:ext uri="{FF2B5EF4-FFF2-40B4-BE49-F238E27FC236}">
                <a16:creationId xmlns:a16="http://schemas.microsoft.com/office/drawing/2014/main" id="{6A6D8759-81F2-43A3-B9DB-527BB665C125}"/>
              </a:ext>
            </a:extLst>
          </p:cNvPr>
          <p:cNvSpPr>
            <a:spLocks noGrp="1"/>
          </p:cNvSpPr>
          <p:nvPr>
            <p:ph idx="1"/>
          </p:nvPr>
        </p:nvSpPr>
        <p:spPr>
          <a:xfrm>
            <a:off x="3869268" y="864108"/>
            <a:ext cx="7532740" cy="5120640"/>
          </a:xfrm>
        </p:spPr>
        <p:txBody>
          <a:bodyPr>
            <a:normAutofit/>
          </a:bodyPr>
          <a:lstStyle/>
          <a:p>
            <a:pPr marL="0" indent="0" algn="ctr">
              <a:buNone/>
            </a:pPr>
            <a:r>
              <a:rPr lang="nl-NL" dirty="0" smtClean="0"/>
              <a:t>Verschillende disciplines </a:t>
            </a:r>
            <a:r>
              <a:rPr lang="nl-NL" dirty="0"/>
              <a:t>hebben elkaar nodig om oplossingen te vinden. Je zult de grenzen van je eigen discipline moeten overschrijden en handelen in disciplines waar anderen zijn gespecialiseerd. Wederzijdse beïnvloeding bepaalt de inhoud en details van betekenisvolle en wenselijke </a:t>
            </a:r>
            <a:r>
              <a:rPr lang="nl-NL" dirty="0" smtClean="0"/>
              <a:t>oplossingen</a:t>
            </a:r>
            <a:r>
              <a:rPr lang="nl-NL" dirty="0"/>
              <a:t>.</a:t>
            </a:r>
          </a:p>
        </p:txBody>
      </p:sp>
    </p:spTree>
    <p:extLst>
      <p:ext uri="{BB962C8B-B14F-4D97-AF65-F5344CB8AC3E}">
        <p14:creationId xmlns:p14="http://schemas.microsoft.com/office/powerpoint/2010/main" val="1487473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32FB-52E0-4E15-81D6-1EF358342056}"/>
              </a:ext>
            </a:extLst>
          </p:cNvPr>
          <p:cNvSpPr>
            <a:spLocks noGrp="1"/>
          </p:cNvSpPr>
          <p:nvPr>
            <p:ph type="title"/>
          </p:nvPr>
        </p:nvSpPr>
        <p:spPr/>
        <p:txBody>
          <a:bodyPr>
            <a:normAutofit/>
          </a:bodyPr>
          <a:lstStyle/>
          <a:p>
            <a:r>
              <a:rPr lang="nl-NL" sz="3200" b="1" dirty="0" smtClean="0"/>
              <a:t>Wereldbeelden,</a:t>
            </a:r>
            <a:r>
              <a:rPr lang="nl-NL" sz="3200" b="1" dirty="0"/>
              <a:t/>
            </a:r>
            <a:br>
              <a:rPr lang="nl-NL" sz="3200" b="1" dirty="0"/>
            </a:br>
            <a:r>
              <a:rPr lang="nl-NL" sz="3200" b="1" dirty="0" smtClean="0"/>
              <a:t>aannames en </a:t>
            </a:r>
            <a:r>
              <a:rPr lang="nl-NL" sz="3200" b="1" dirty="0"/>
              <a:t/>
            </a:r>
            <a:br>
              <a:rPr lang="nl-NL" sz="3200" b="1" dirty="0"/>
            </a:br>
            <a:r>
              <a:rPr lang="nl-NL" sz="3200" b="1" dirty="0"/>
              <a:t>overtuigingen ontdekken</a:t>
            </a:r>
          </a:p>
        </p:txBody>
      </p:sp>
      <p:pic>
        <p:nvPicPr>
          <p:cNvPr id="4" name="Picture 3">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62571" y="748118"/>
            <a:ext cx="7287246" cy="5354102"/>
          </a:xfrm>
          <a:prstGeom prst="rect">
            <a:avLst/>
          </a:prstGeom>
        </p:spPr>
      </p:pic>
    </p:spTree>
    <p:extLst>
      <p:ext uri="{BB962C8B-B14F-4D97-AF65-F5344CB8AC3E}">
        <p14:creationId xmlns:p14="http://schemas.microsoft.com/office/powerpoint/2010/main" val="1451683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Verander-Begeleider</a:t>
            </a:r>
            <a:br>
              <a:rPr lang="nl-NL" dirty="0" smtClean="0"/>
            </a:br>
            <a:r>
              <a:rPr lang="nl-NL" dirty="0"/>
              <a:t/>
            </a:r>
            <a:br>
              <a:rPr lang="nl-NL" dirty="0"/>
            </a:br>
            <a:r>
              <a:rPr lang="nl-NL" dirty="0" smtClean="0"/>
              <a:t>(</a:t>
            </a:r>
            <a:r>
              <a:rPr lang="nl-NL" dirty="0" smtClean="0"/>
              <a:t>Facilitator </a:t>
            </a:r>
            <a:r>
              <a:rPr lang="nl-NL" dirty="0" smtClean="0"/>
              <a:t>of Change)</a:t>
            </a:r>
            <a:endParaRPr lang="en-US" dirty="0"/>
          </a:p>
        </p:txBody>
      </p:sp>
      <p:sp>
        <p:nvSpPr>
          <p:cNvPr id="3" name="Content Placeholder 2"/>
          <p:cNvSpPr>
            <a:spLocks noGrp="1"/>
          </p:cNvSpPr>
          <p:nvPr>
            <p:ph idx="1"/>
          </p:nvPr>
        </p:nvSpPr>
        <p:spPr/>
        <p:txBody>
          <a:bodyPr/>
          <a:lstStyle/>
          <a:p>
            <a:pPr marL="0" indent="0" algn="ctr">
              <a:buNone/>
            </a:pPr>
            <a:r>
              <a:rPr lang="nl-NL" dirty="0"/>
              <a:t>Een </a:t>
            </a:r>
            <a:r>
              <a:rPr lang="nl-NL" dirty="0" smtClean="0"/>
              <a:t>Verander-Begeleider </a:t>
            </a:r>
            <a:r>
              <a:rPr lang="nl-NL" dirty="0"/>
              <a:t>(VB) begrijpt de organisatiedoelen, de verschillende belangen en opvattingen van belanghebbenden gerelateerd aan wereldwijde en lokale ontwikkelingen, en is in staat om strategische interventies te ontwikkelen voor duurzame transities in de gemeente Veere</a:t>
            </a:r>
            <a:r>
              <a:rPr lang="nl-NL" dirty="0" smtClean="0"/>
              <a:t>.</a:t>
            </a:r>
            <a:endParaRPr lang="en-US" dirty="0"/>
          </a:p>
        </p:txBody>
      </p:sp>
    </p:spTree>
    <p:extLst>
      <p:ext uri="{BB962C8B-B14F-4D97-AF65-F5344CB8AC3E}">
        <p14:creationId xmlns:p14="http://schemas.microsoft.com/office/powerpoint/2010/main" val="3203861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Competenties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9814267"/>
              </p:ext>
            </p:extLst>
          </p:nvPr>
        </p:nvGraphicFramePr>
        <p:xfrm>
          <a:off x="3474721" y="742182"/>
          <a:ext cx="8074856" cy="5377263"/>
        </p:xfrm>
        <a:graphic>
          <a:graphicData uri="http://schemas.openxmlformats.org/drawingml/2006/table">
            <a:tbl>
              <a:tblPr firstRow="1" bandRow="1">
                <a:tableStyleId>{5C22544A-7EE6-4342-B048-85BDC9FD1C3A}</a:tableStyleId>
              </a:tblPr>
              <a:tblGrid>
                <a:gridCol w="8074856">
                  <a:extLst>
                    <a:ext uri="{9D8B030D-6E8A-4147-A177-3AD203B41FA5}">
                      <a16:colId xmlns:a16="http://schemas.microsoft.com/office/drawing/2014/main" val="3516658158"/>
                    </a:ext>
                  </a:extLst>
                </a:gridCol>
              </a:tblGrid>
              <a:tr h="333548">
                <a:tc>
                  <a:txBody>
                    <a:bodyPr/>
                    <a:lstStyle/>
                    <a:p>
                      <a:pPr>
                        <a:lnSpc>
                          <a:spcPct val="115000"/>
                        </a:lnSpc>
                        <a:spcAft>
                          <a:spcPts val="0"/>
                        </a:spcAft>
                      </a:pPr>
                      <a:r>
                        <a:rPr lang="nl-NL" sz="2000" dirty="0">
                          <a:effectLst/>
                        </a:rPr>
                        <a:t>Gemeente Veere competenties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8707886"/>
                  </a:ext>
                </a:extLst>
              </a:tr>
              <a:tr h="1224660">
                <a:tc>
                  <a:txBody>
                    <a:bodyPr/>
                    <a:lstStyle/>
                    <a:p>
                      <a:pPr>
                        <a:lnSpc>
                          <a:spcPct val="115000"/>
                        </a:lnSpc>
                        <a:spcAft>
                          <a:spcPts val="0"/>
                        </a:spcAft>
                      </a:pPr>
                      <a:r>
                        <a:rPr lang="nl-NL" sz="1600" dirty="0">
                          <a:effectLst/>
                        </a:rPr>
                        <a:t>Integraliteit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Samenwerken (omgevingsbewust)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Over de (afdelings-)schutting kijken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Het geheel overzien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1911871"/>
                  </a:ext>
                </a:extLst>
              </a:tr>
              <a:tr h="1180922">
                <a:tc>
                  <a:txBody>
                    <a:bodyPr/>
                    <a:lstStyle/>
                    <a:p>
                      <a:pPr>
                        <a:lnSpc>
                          <a:spcPct val="115000"/>
                        </a:lnSpc>
                        <a:spcAft>
                          <a:spcPts val="0"/>
                        </a:spcAft>
                      </a:pPr>
                      <a:r>
                        <a:rPr lang="nl-NL" sz="1600" dirty="0">
                          <a:effectLst/>
                        </a:rPr>
                        <a:t>Creativiteit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Buiten de begaande paden durven bewegen (out of </a:t>
                      </a:r>
                      <a:r>
                        <a:rPr lang="nl-NL" sz="1600" dirty="0" err="1">
                          <a:effectLst/>
                        </a:rPr>
                        <a:t>the</a:t>
                      </a:r>
                      <a:r>
                        <a:rPr lang="nl-NL" sz="1600" dirty="0">
                          <a:effectLst/>
                        </a:rPr>
                        <a:t> box)</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Regels gebruiken op oplossingen te creëren (“ja, mits”)</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Innovatief en ondernemend zijn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5023185"/>
                  </a:ext>
                </a:extLst>
              </a:tr>
              <a:tr h="1458122">
                <a:tc>
                  <a:txBody>
                    <a:bodyPr/>
                    <a:lstStyle/>
                    <a:p>
                      <a:pPr>
                        <a:lnSpc>
                          <a:spcPct val="115000"/>
                        </a:lnSpc>
                        <a:spcAft>
                          <a:spcPts val="0"/>
                        </a:spcAft>
                      </a:pPr>
                      <a:r>
                        <a:rPr lang="nl-NL" sz="1600" dirty="0">
                          <a:effectLst/>
                        </a:rPr>
                        <a:t>Participatie</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Vraaggericht werken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Luisteren en doorvragen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Vertrouwen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Eigen verantwoordelijkheid terugleggen (reflecteren en onderhandelen)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6649991"/>
                  </a:ext>
                </a:extLst>
              </a:tr>
              <a:tr h="1163039">
                <a:tc>
                  <a:txBody>
                    <a:bodyPr/>
                    <a:lstStyle/>
                    <a:p>
                      <a:pPr>
                        <a:lnSpc>
                          <a:spcPct val="115000"/>
                        </a:lnSpc>
                        <a:spcAft>
                          <a:spcPts val="0"/>
                        </a:spcAft>
                      </a:pPr>
                      <a:r>
                        <a:rPr lang="nl-NL" sz="1600" dirty="0">
                          <a:effectLst/>
                        </a:rPr>
                        <a:t>Communicatie</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Helder formuleren (mondeling, overtuigen)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Toetsen bij de ander (aansluiten)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Professionele en persoonlijke band ontwikkelen (verantwoordelijkheid nemen)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5211986"/>
                  </a:ext>
                </a:extLst>
              </a:tr>
            </a:tbl>
          </a:graphicData>
        </a:graphic>
      </p:graphicFrame>
    </p:spTree>
    <p:extLst>
      <p:ext uri="{BB962C8B-B14F-4D97-AF65-F5344CB8AC3E}">
        <p14:creationId xmlns:p14="http://schemas.microsoft.com/office/powerpoint/2010/main" val="152250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Voorbeeld</a:t>
            </a:r>
            <a:r>
              <a:rPr lang="en-US" dirty="0" smtClean="0"/>
              <a:t>:</a:t>
            </a:r>
            <a:br>
              <a:rPr lang="en-US" dirty="0" smtClean="0"/>
            </a:br>
            <a:r>
              <a:rPr lang="en-US" dirty="0"/>
              <a:t/>
            </a:r>
            <a:br>
              <a:rPr lang="en-US" dirty="0"/>
            </a:br>
            <a:r>
              <a:rPr lang="en-US" dirty="0" err="1" smtClean="0"/>
              <a:t>Tweede-orde-observaties</a:t>
            </a:r>
            <a:endParaRPr lang="en-US" dirty="0"/>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02522" y="208846"/>
            <a:ext cx="9405337" cy="6649154"/>
          </a:xfrm>
          <a:prstGeom prst="rect">
            <a:avLst/>
          </a:prstGeom>
        </p:spPr>
      </p:pic>
    </p:spTree>
    <p:extLst>
      <p:ext uri="{BB962C8B-B14F-4D97-AF65-F5344CB8AC3E}">
        <p14:creationId xmlns:p14="http://schemas.microsoft.com/office/powerpoint/2010/main" val="1346789532"/>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emplate>TM03457475[[fn=Frame]]</Template>
  <TotalTime>4172</TotalTime>
  <Words>818</Words>
  <Application>Microsoft Office PowerPoint</Application>
  <PresentationFormat>Widescreen</PresentationFormat>
  <Paragraphs>81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Corbel</vt:lpstr>
      <vt:lpstr>Symbol</vt:lpstr>
      <vt:lpstr>Times New Roman</vt:lpstr>
      <vt:lpstr>Wingdings 2</vt:lpstr>
      <vt:lpstr>Frame</vt:lpstr>
      <vt:lpstr>Startbijeenkomst Minor Fit voor de Toekomst Gemeente Veere</vt:lpstr>
      <vt:lpstr>De uitdaging</vt:lpstr>
      <vt:lpstr>Focus verleggen   Kernvragen </vt:lpstr>
      <vt:lpstr>Samen doen en Samen leren</vt:lpstr>
      <vt:lpstr>Interdisciplinair en integraal samenwerken</vt:lpstr>
      <vt:lpstr>Wereldbeelden, aannames en  overtuigingen ontdekken</vt:lpstr>
      <vt:lpstr>Verander-Begeleider  (Facilitator of Change)</vt:lpstr>
      <vt:lpstr>Competenties</vt:lpstr>
      <vt:lpstr>Voorbeeld:  Tweede-orde-observaties</vt:lpstr>
      <vt:lpstr>Integraal denken</vt:lpstr>
      <vt:lpstr>De basis (eerste twee workshops):  Integraal denken = Systeemdenken</vt:lpstr>
      <vt:lpstr>Minor FvdT kenmerken</vt:lpstr>
      <vt:lpstr>Ten slotte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Gabriëlle Rossing</dc:creator>
  <cp:lastModifiedBy>H. de Bruin</cp:lastModifiedBy>
  <cp:revision>159</cp:revision>
  <dcterms:created xsi:type="dcterms:W3CDTF">2019-03-14T12:37:05Z</dcterms:created>
  <dcterms:modified xsi:type="dcterms:W3CDTF">2020-03-12T09:06:57Z</dcterms:modified>
</cp:coreProperties>
</file>