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300" r:id="rId2"/>
    <p:sldId id="301" r:id="rId3"/>
    <p:sldId id="302" r:id="rId4"/>
    <p:sldId id="299" r:id="rId5"/>
    <p:sldId id="298" r:id="rId6"/>
    <p:sldId id="295" r:id="rId7"/>
    <p:sldId id="291" r:id="rId8"/>
    <p:sldId id="304" r:id="rId9"/>
    <p:sldId id="292" r:id="rId10"/>
    <p:sldId id="296" r:id="rId11"/>
    <p:sldId id="294" r:id="rId12"/>
    <p:sldId id="297" r:id="rId13"/>
    <p:sldId id="293" r:id="rId14"/>
    <p:sldId id="30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2982" autoAdjust="0"/>
  </p:normalViewPr>
  <p:slideViewPr>
    <p:cSldViewPr snapToGrid="0">
      <p:cViewPr varScale="1">
        <p:scale>
          <a:sx n="107" d="100"/>
          <a:sy n="107" d="100"/>
        </p:scale>
        <p:origin x="11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7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F7671-D8EC-41EF-84CF-0474EF8C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233131"/>
            <a:ext cx="9134669" cy="325526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000" b="1" dirty="0"/>
              <a:t>Workshop 5</a:t>
            </a:r>
            <a:br>
              <a:rPr lang="en-US" sz="6000" b="1" dirty="0"/>
            </a:br>
            <a:r>
              <a:rPr lang="en-US" sz="6000" b="1" dirty="0"/>
              <a:t>Minor Fit </a:t>
            </a:r>
            <a:r>
              <a:rPr lang="en-US" sz="6000" b="1" dirty="0" err="1"/>
              <a:t>voor</a:t>
            </a:r>
            <a:r>
              <a:rPr lang="en-US" sz="6000" b="1" dirty="0"/>
              <a:t> de </a:t>
            </a:r>
            <a:r>
              <a:rPr lang="en-US" sz="6000" b="1" dirty="0" err="1"/>
              <a:t>Toekomst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err="1" smtClean="0"/>
              <a:t>Verantwoordelijkheden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>en PDCA</a:t>
            </a:r>
            <a:endParaRPr lang="nl-NL" sz="6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47339-1344-41DD-91C1-2C8DB076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44" y="4567302"/>
            <a:ext cx="8268123" cy="1382839"/>
          </a:xfrm>
        </p:spPr>
        <p:txBody>
          <a:bodyPr anchor="ctr">
            <a:normAutofit/>
          </a:bodyPr>
          <a:lstStyle/>
          <a:p>
            <a:r>
              <a:rPr lang="nl-NL" sz="900" dirty="0">
                <a:solidFill>
                  <a:schemeClr val="bg1"/>
                </a:solidFill>
              </a:rPr>
              <a:t>Hans de Bruin, HZ University of Applied Sciences</a:t>
            </a:r>
          </a:p>
          <a:p>
            <a:r>
              <a:rPr lang="nl-NL" sz="900" dirty="0">
                <a:solidFill>
                  <a:schemeClr val="bg1"/>
                </a:solidFill>
              </a:rPr>
              <a:t>Petra de Braal, </a:t>
            </a:r>
            <a:r>
              <a:rPr lang="nl-NL" sz="900" dirty="0" err="1">
                <a:solidFill>
                  <a:schemeClr val="bg1"/>
                </a:solidFill>
              </a:rPr>
              <a:t>Solidarity</a:t>
            </a:r>
            <a:r>
              <a:rPr lang="nl-NL" sz="900" dirty="0">
                <a:solidFill>
                  <a:schemeClr val="bg1"/>
                </a:solidFill>
              </a:rPr>
              <a:t> University</a:t>
            </a:r>
          </a:p>
          <a:p>
            <a:r>
              <a:rPr lang="en-US" sz="900" dirty="0">
                <a:solidFill>
                  <a:schemeClr val="bg1"/>
                </a:solidFill>
              </a:rPr>
              <a:t>Daniëlle Mostert, HZ University of Applied Sciences</a:t>
            </a:r>
            <a:endParaRPr lang="nl-NL" sz="900" dirty="0">
              <a:solidFill>
                <a:schemeClr val="bg1"/>
              </a:solidFill>
            </a:endParaRPr>
          </a:p>
          <a:p>
            <a:pPr algn="r"/>
            <a:r>
              <a:rPr lang="nl-NL" sz="900" dirty="0" smtClean="0">
                <a:solidFill>
                  <a:schemeClr val="bg1"/>
                </a:solidFill>
              </a:rPr>
              <a:t>Januari 2021</a:t>
            </a:r>
            <a:endParaRPr lang="nl-NL" sz="900" dirty="0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95A041-A773-4D2B-9B05-568B4BF97C35}"/>
              </a:ext>
            </a:extLst>
          </p:cNvPr>
          <p:cNvSpPr/>
          <p:nvPr/>
        </p:nvSpPr>
        <p:spPr>
          <a:xfrm>
            <a:off x="9561444" y="916584"/>
            <a:ext cx="2355574" cy="503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doen → </a:t>
            </a: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…</a:t>
            </a:r>
            <a:endParaRPr lang="nl-NL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Rijk</a:t>
            </a:r>
            <a:r>
              <a:rPr lang="en-US" dirty="0" smtClean="0"/>
              <a:t> </a:t>
            </a:r>
            <a:r>
              <a:rPr lang="en-US" dirty="0" err="1" smtClean="0"/>
              <a:t>plaatje</a:t>
            </a:r>
            <a:endParaRPr lang="en-US" dirty="0"/>
          </a:p>
        </p:txBody>
      </p:sp>
      <p:pic>
        <p:nvPicPr>
          <p:cNvPr id="1026" name="Picture 2" descr="https://projectenportfolio.nl/images/8/81/Rijk_plaatje_Beginnende_Leerkra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58" y="760433"/>
            <a:ext cx="7947917" cy="532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</a:t>
            </a:r>
            <a:r>
              <a:rPr lang="en-US" dirty="0"/>
              <a:t>lan</a:t>
            </a:r>
            <a:br>
              <a:rPr lang="en-US" dirty="0"/>
            </a:br>
            <a:r>
              <a:rPr lang="en-US" b="1" dirty="0"/>
              <a:t>D</a:t>
            </a:r>
            <a:r>
              <a:rPr lang="en-US" dirty="0"/>
              <a:t>o</a:t>
            </a:r>
            <a:br>
              <a:rPr lang="en-US" dirty="0"/>
            </a:br>
            <a:r>
              <a:rPr lang="en-US" b="1" dirty="0"/>
              <a:t>C</a:t>
            </a:r>
            <a:r>
              <a:rPr lang="en-US" dirty="0"/>
              <a:t>heck</a:t>
            </a:r>
            <a:br>
              <a:rPr lang="en-US" dirty="0"/>
            </a:br>
            <a:r>
              <a:rPr lang="en-US" b="1" dirty="0"/>
              <a:t>A</a:t>
            </a:r>
            <a:r>
              <a:rPr lang="en-US" dirty="0"/>
              <a:t>ct/Adjust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11" y="576774"/>
            <a:ext cx="5083127" cy="3812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66" y="4600135"/>
            <a:ext cx="5824818" cy="15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Verdelen </a:t>
            </a:r>
            <a:r>
              <a:rPr lang="nl-NL" dirty="0"/>
              <a:t>van </a:t>
            </a:r>
            <a:r>
              <a:rPr lang="nl-NL" dirty="0" err="1" smtClean="0"/>
              <a:t>verantwoorde-lijkheden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(altijd </a:t>
            </a:r>
            <a:r>
              <a:rPr lang="nl-NL" dirty="0"/>
              <a:t>een relatie tussen mensen</a:t>
            </a:r>
            <a:r>
              <a:rPr lang="nl-NL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K</a:t>
            </a:r>
            <a:r>
              <a:rPr lang="nl-NL" dirty="0" smtClean="0"/>
              <a:t>enmerken </a:t>
            </a:r>
            <a:r>
              <a:rPr lang="nl-NL" dirty="0"/>
              <a:t>van </a:t>
            </a:r>
            <a:r>
              <a:rPr lang="nl-NL" dirty="0" smtClean="0"/>
              <a:t>verantwoordelijkheid: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toewijzen </a:t>
            </a:r>
            <a:r>
              <a:rPr lang="nl-NL" dirty="0"/>
              <a:t>verantwoordelijkheid:  er is een verantwoordelijke partij die specifieke taken krijgt toegewezen. Gevolg: anderen hebben diezelfde  verantwoordelijkheid </a:t>
            </a:r>
            <a:r>
              <a:rPr lang="nl-NL" dirty="0" smtClean="0"/>
              <a:t>niet;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voldoende </a:t>
            </a:r>
            <a:r>
              <a:rPr lang="nl-NL" dirty="0"/>
              <a:t>kracht / macht nodig om de taak uit te </a:t>
            </a:r>
            <a:r>
              <a:rPr lang="nl-NL" dirty="0" smtClean="0"/>
              <a:t>voeren;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vraag</a:t>
            </a:r>
            <a:r>
              <a:rPr lang="nl-NL" dirty="0"/>
              <a:t>: wie </a:t>
            </a:r>
            <a:r>
              <a:rPr lang="nl-NL" dirty="0" smtClean="0"/>
              <a:t>bepaalt </a:t>
            </a:r>
            <a:r>
              <a:rPr lang="nl-NL" dirty="0"/>
              <a:t>wie verantwoordelijk moet zijn?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altijd </a:t>
            </a:r>
            <a:r>
              <a:rPr lang="nl-NL" dirty="0"/>
              <a:t>sprake van ambiguïteit: onduidelijkheid over waar de verantwoordelijkheid begint en waar die </a:t>
            </a:r>
            <a:r>
              <a:rPr lang="nl-NL" dirty="0" smtClean="0"/>
              <a:t>eindigt.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Verankerd in ‘cultuur’: collectieve gewoonten, praktijken + aannames daarover. Cultuur bepaald welke beslissingen daarover worden genomen.</a:t>
            </a:r>
          </a:p>
          <a:p>
            <a:r>
              <a:rPr lang="nl-NL" dirty="0"/>
              <a:t>Concreet maken: wie doet wat </a:t>
            </a:r>
            <a:r>
              <a:rPr lang="nl-NL" dirty="0" smtClean="0"/>
              <a:t>en waarom</a:t>
            </a:r>
            <a:r>
              <a:rPr lang="nl-NL" dirty="0"/>
              <a:t>? (PQR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30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PDCA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22544" y="1426975"/>
            <a:ext cx="5841960" cy="5283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354791" y="3470114"/>
            <a:ext cx="4804779" cy="2971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800429" y="5287790"/>
            <a:ext cx="3913505" cy="9050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err="1" smtClean="0">
                <a:solidFill>
                  <a:schemeClr val="tx1"/>
                </a:solidFill>
              </a:rPr>
              <a:t>Rol</a:t>
            </a:r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824026" y="4389121"/>
            <a:ext cx="661180" cy="506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57183" y="5495778"/>
            <a:ext cx="661180" cy="506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90340" y="4389121"/>
            <a:ext cx="661180" cy="506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</a:t>
            </a:r>
            <a:endParaRPr lang="en-US" dirty="0"/>
          </a:p>
        </p:txBody>
      </p:sp>
      <p:cxnSp>
        <p:nvCxnSpPr>
          <p:cNvPr id="10" name="Curved Connector 9"/>
          <p:cNvCxnSpPr>
            <a:stCxn id="9" idx="0"/>
            <a:endCxn id="7" idx="0"/>
          </p:cNvCxnSpPr>
          <p:nvPr/>
        </p:nvCxnSpPr>
        <p:spPr>
          <a:xfrm rot="16200000" flipV="1">
            <a:off x="7087773" y="3455964"/>
            <a:ext cx="12700" cy="1866314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6154616" y="4895557"/>
            <a:ext cx="933157" cy="600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  <a:endCxn id="9" idx="2"/>
          </p:cNvCxnSpPr>
          <p:nvPr/>
        </p:nvCxnSpPr>
        <p:spPr>
          <a:xfrm flipV="1">
            <a:off x="7087773" y="4895557"/>
            <a:ext cx="933157" cy="600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>
          <a:xfrm>
            <a:off x="6485206" y="4642339"/>
            <a:ext cx="120513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800430" y="4138248"/>
            <a:ext cx="3913505" cy="9050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err="1" smtClean="0">
                <a:solidFill>
                  <a:schemeClr val="tx1"/>
                </a:solidFill>
              </a:rPr>
              <a:t>Rol</a:t>
            </a:r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543431" y="2410516"/>
            <a:ext cx="661180" cy="506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409745" y="2410516"/>
            <a:ext cx="661180" cy="506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</a:t>
            </a:r>
            <a:endParaRPr lang="en-US" dirty="0"/>
          </a:p>
        </p:txBody>
      </p:sp>
      <p:cxnSp>
        <p:nvCxnSpPr>
          <p:cNvPr id="17" name="Curved Connector 16"/>
          <p:cNvCxnSpPr>
            <a:stCxn id="16" idx="0"/>
            <a:endCxn id="15" idx="0"/>
          </p:cNvCxnSpPr>
          <p:nvPr/>
        </p:nvCxnSpPr>
        <p:spPr>
          <a:xfrm rot="16200000" flipV="1">
            <a:off x="6807178" y="1477359"/>
            <a:ext cx="12700" cy="1866314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3"/>
            <a:endCxn id="16" idx="1"/>
          </p:cNvCxnSpPr>
          <p:nvPr/>
        </p:nvCxnSpPr>
        <p:spPr>
          <a:xfrm>
            <a:off x="6204611" y="2663734"/>
            <a:ext cx="120513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71204" y="2147015"/>
            <a:ext cx="3913505" cy="9050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err="1" smtClean="0">
                <a:solidFill>
                  <a:schemeClr val="tx1"/>
                </a:solidFill>
              </a:rPr>
              <a:t>Rol</a:t>
            </a:r>
            <a:r>
              <a:rPr lang="en-US" dirty="0" smtClean="0">
                <a:solidFill>
                  <a:schemeClr val="tx1"/>
                </a:solidFill>
              </a:rPr>
              <a:t> 3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542854" y="457176"/>
            <a:ext cx="661180" cy="506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409168" y="457176"/>
            <a:ext cx="661180" cy="506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</a:t>
            </a:r>
            <a:endParaRPr lang="en-US" dirty="0"/>
          </a:p>
        </p:txBody>
      </p:sp>
      <p:cxnSp>
        <p:nvCxnSpPr>
          <p:cNvPr id="22" name="Curved Connector 21"/>
          <p:cNvCxnSpPr>
            <a:stCxn id="21" idx="0"/>
            <a:endCxn id="20" idx="0"/>
          </p:cNvCxnSpPr>
          <p:nvPr/>
        </p:nvCxnSpPr>
        <p:spPr>
          <a:xfrm rot="16200000" flipV="1">
            <a:off x="6806601" y="-475981"/>
            <a:ext cx="12700" cy="1866314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3"/>
            <a:endCxn id="21" idx="1"/>
          </p:cNvCxnSpPr>
          <p:nvPr/>
        </p:nvCxnSpPr>
        <p:spPr>
          <a:xfrm>
            <a:off x="6204034" y="710394"/>
            <a:ext cx="120513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354791" y="107309"/>
            <a:ext cx="3913505" cy="9050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err="1" smtClean="0">
                <a:solidFill>
                  <a:schemeClr val="tx1"/>
                </a:solidFill>
              </a:rPr>
              <a:t>Rol</a:t>
            </a:r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5" idx="2"/>
            <a:endCxn id="5" idx="0"/>
          </p:cNvCxnSpPr>
          <p:nvPr/>
        </p:nvCxnSpPr>
        <p:spPr>
          <a:xfrm>
            <a:off x="5874021" y="2916952"/>
            <a:ext cx="883160" cy="553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0"/>
            <a:endCxn id="16" idx="2"/>
          </p:cNvCxnSpPr>
          <p:nvPr/>
        </p:nvCxnSpPr>
        <p:spPr>
          <a:xfrm flipV="1">
            <a:off x="6757181" y="2916952"/>
            <a:ext cx="983154" cy="553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2"/>
            <a:endCxn id="4" idx="0"/>
          </p:cNvCxnSpPr>
          <p:nvPr/>
        </p:nvCxnSpPr>
        <p:spPr>
          <a:xfrm>
            <a:off x="5873444" y="963612"/>
            <a:ext cx="870080" cy="463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0"/>
            <a:endCxn id="21" idx="2"/>
          </p:cNvCxnSpPr>
          <p:nvPr/>
        </p:nvCxnSpPr>
        <p:spPr>
          <a:xfrm flipV="1">
            <a:off x="6743524" y="963612"/>
            <a:ext cx="996234" cy="463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19069" y="4737027"/>
            <a:ext cx="173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Verificatie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9922913" y="2404165"/>
            <a:ext cx="173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Validatie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9922913" y="491037"/>
            <a:ext cx="173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Validatie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9922913" y="2184026"/>
            <a:ext cx="17310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Verificatie</a:t>
            </a:r>
            <a:r>
              <a:rPr lang="en-US" sz="2400" dirty="0" smtClean="0"/>
              <a:t>/</a:t>
            </a:r>
            <a:r>
              <a:rPr lang="en-US" sz="2400" dirty="0" err="1" smtClean="0"/>
              <a:t>Validatie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130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4" grpId="0" animBg="1"/>
      <p:bldP spid="29" grpId="0"/>
      <p:bldP spid="30" grpId="0"/>
      <p:bldP spid="31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Opdracht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 </a:t>
            </a:r>
            <a:r>
              <a:rPr lang="en-US" dirty="0" err="1" smtClean="0"/>
              <a:t>zijn</a:t>
            </a:r>
            <a:r>
              <a:rPr lang="en-US" dirty="0" smtClean="0"/>
              <a:t> de </a:t>
            </a:r>
            <a:r>
              <a:rPr lang="en-US" dirty="0" err="1" smtClean="0"/>
              <a:t>rollen</a:t>
            </a:r>
            <a:r>
              <a:rPr lang="en-US" dirty="0" smtClean="0"/>
              <a:t> en </a:t>
            </a:r>
            <a:r>
              <a:rPr lang="en-US" dirty="0" err="1" smtClean="0"/>
              <a:t>bijbehorende</a:t>
            </a:r>
            <a:r>
              <a:rPr lang="en-US" dirty="0" smtClean="0"/>
              <a:t> </a:t>
            </a:r>
            <a:r>
              <a:rPr lang="en-US" dirty="0" err="1" smtClean="0"/>
              <a:t>verantwoordelijkheden</a:t>
            </a:r>
            <a:r>
              <a:rPr lang="en-US" dirty="0" smtClean="0"/>
              <a:t> in </a:t>
            </a:r>
            <a:r>
              <a:rPr lang="en-US" dirty="0" err="1" smtClean="0"/>
              <a:t>jouw</a:t>
            </a:r>
            <a:r>
              <a:rPr lang="en-US" dirty="0" smtClean="0"/>
              <a:t> case?</a:t>
            </a:r>
          </a:p>
          <a:p>
            <a:pPr lvl="1"/>
            <a:r>
              <a:rPr lang="en-US" dirty="0" err="1" smtClean="0"/>
              <a:t>Zoals</a:t>
            </a:r>
            <a:r>
              <a:rPr lang="en-US" dirty="0" smtClean="0"/>
              <a:t> het nu is?</a:t>
            </a:r>
          </a:p>
          <a:p>
            <a:pPr lvl="1"/>
            <a:r>
              <a:rPr lang="en-US" dirty="0" smtClean="0"/>
              <a:t>Hoe </a:t>
            </a:r>
            <a:r>
              <a:rPr lang="en-US" dirty="0" err="1" smtClean="0"/>
              <a:t>kan</a:t>
            </a:r>
            <a:r>
              <a:rPr lang="en-US" dirty="0" smtClean="0"/>
              <a:t> het </a:t>
            </a:r>
            <a:r>
              <a:rPr lang="en-US" dirty="0" err="1" smtClean="0"/>
              <a:t>beter</a:t>
            </a:r>
            <a:r>
              <a:rPr lang="en-US" dirty="0" smtClean="0"/>
              <a:t>? (Wat </a:t>
            </a:r>
            <a:r>
              <a:rPr lang="en-US" dirty="0" err="1" smtClean="0"/>
              <a:t>maakt</a:t>
            </a:r>
            <a:r>
              <a:rPr lang="en-US" dirty="0" smtClean="0"/>
              <a:t> het </a:t>
            </a:r>
            <a:r>
              <a:rPr lang="en-US" dirty="0" err="1" smtClean="0"/>
              <a:t>beter</a:t>
            </a:r>
            <a:r>
              <a:rPr lang="en-US" dirty="0" smtClean="0"/>
              <a:t>? En, is </a:t>
            </a:r>
            <a:r>
              <a:rPr lang="en-US" dirty="0" err="1" smtClean="0"/>
              <a:t>daar</a:t>
            </a:r>
            <a:r>
              <a:rPr lang="en-US" dirty="0" smtClean="0"/>
              <a:t> </a:t>
            </a:r>
            <a:r>
              <a:rPr lang="en-US" dirty="0" err="1" smtClean="0"/>
              <a:t>draagvlak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?)</a:t>
            </a:r>
          </a:p>
          <a:p>
            <a:pPr lvl="1"/>
            <a:endParaRPr lang="en-US" dirty="0"/>
          </a:p>
          <a:p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hiervoor</a:t>
            </a:r>
            <a:r>
              <a:rPr lang="en-US" dirty="0" smtClean="0"/>
              <a:t> de </a:t>
            </a:r>
            <a:r>
              <a:rPr lang="en-US" dirty="0" err="1" smtClean="0"/>
              <a:t>bekende</a:t>
            </a:r>
            <a:r>
              <a:rPr lang="en-US" dirty="0" smtClean="0"/>
              <a:t> </a:t>
            </a:r>
            <a:r>
              <a:rPr lang="en-US" dirty="0" err="1" smtClean="0"/>
              <a:t>instrumenten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Rake </a:t>
            </a:r>
            <a:r>
              <a:rPr lang="en-US" dirty="0" err="1" smtClean="0"/>
              <a:t>vragen</a:t>
            </a:r>
            <a:endParaRPr lang="en-US" dirty="0" smtClean="0"/>
          </a:p>
          <a:p>
            <a:pPr lvl="1"/>
            <a:r>
              <a:rPr lang="en-US" dirty="0" err="1" smtClean="0"/>
              <a:t>Rijk</a:t>
            </a:r>
            <a:r>
              <a:rPr lang="en-US" dirty="0" smtClean="0"/>
              <a:t> </a:t>
            </a:r>
            <a:r>
              <a:rPr lang="en-US" dirty="0" err="1" smtClean="0"/>
              <a:t>plaatje</a:t>
            </a:r>
            <a:endParaRPr lang="en-US" dirty="0" smtClean="0"/>
          </a:p>
          <a:p>
            <a:pPr lvl="1"/>
            <a:r>
              <a:rPr lang="en-US" dirty="0" smtClean="0"/>
              <a:t>PQR (wat, hoe en </a:t>
            </a:r>
            <a:r>
              <a:rPr lang="en-US" dirty="0" err="1" smtClean="0"/>
              <a:t>waarom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PDCA</a:t>
            </a:r>
          </a:p>
        </p:txBody>
      </p:sp>
    </p:spTree>
    <p:extLst>
      <p:ext uri="{BB962C8B-B14F-4D97-AF65-F5344CB8AC3E}">
        <p14:creationId xmlns:p14="http://schemas.microsoft.com/office/powerpoint/2010/main" val="14244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Workshop 5</a:t>
            </a:r>
            <a:r>
              <a:rPr lang="nl-NL" dirty="0" smtClean="0"/>
              <a:t>:</a:t>
            </a:r>
            <a:endParaRPr lang="nl-NL" dirty="0"/>
          </a:p>
          <a:p>
            <a:r>
              <a:rPr lang="nl-NL" dirty="0" smtClean="0"/>
              <a:t>Kritische vragen en rijke plaatjes – wat ons opvalt</a:t>
            </a:r>
            <a:endParaRPr lang="nl-NL" dirty="0"/>
          </a:p>
          <a:p>
            <a:r>
              <a:rPr lang="nl-NL" dirty="0" smtClean="0"/>
              <a:t>Verantwoordelijkheden en PDCA</a:t>
            </a:r>
          </a:p>
          <a:p>
            <a:r>
              <a:rPr lang="nl-NL" dirty="0" smtClean="0"/>
              <a:t>Opmaat naar gedragen veranderingen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6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Wederzijds</a:t>
            </a:r>
            <a:r>
              <a:rPr lang="en-US" dirty="0"/>
              <a:t> </a:t>
            </a:r>
            <a:r>
              <a:rPr lang="en-US" dirty="0" err="1"/>
              <a:t>begrip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Gedeelde</a:t>
            </a:r>
            <a:r>
              <a:rPr lang="en-US" dirty="0"/>
              <a:t> </a:t>
            </a:r>
            <a:r>
              <a:rPr lang="en-US" dirty="0" err="1"/>
              <a:t>betekenis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598289" cy="5120640"/>
          </a:xfrm>
        </p:spPr>
        <p:txBody>
          <a:bodyPr/>
          <a:lstStyle/>
          <a:p>
            <a:r>
              <a:rPr lang="nl-NL" dirty="0"/>
              <a:t>Wederzijds begrip (</a:t>
            </a:r>
            <a:r>
              <a:rPr lang="nl-NL" dirty="0" err="1"/>
              <a:t>mutual</a:t>
            </a:r>
            <a:r>
              <a:rPr lang="nl-NL" dirty="0"/>
              <a:t> </a:t>
            </a:r>
            <a:r>
              <a:rPr lang="nl-NL" dirty="0" err="1"/>
              <a:t>understanding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Herkennen en erkennen van elkaars wereldbeelden</a:t>
            </a:r>
          </a:p>
          <a:p>
            <a:pPr lvl="1"/>
            <a:r>
              <a:rPr lang="nl-NL" dirty="0"/>
              <a:t>Oordeel uitstellen</a:t>
            </a:r>
          </a:p>
          <a:p>
            <a:pPr lvl="1"/>
            <a:r>
              <a:rPr lang="nl-NL" dirty="0"/>
              <a:t>Met als doel het creëren van bewegingsruimte</a:t>
            </a:r>
          </a:p>
          <a:p>
            <a:endParaRPr lang="nl-NL" dirty="0"/>
          </a:p>
          <a:p>
            <a:r>
              <a:rPr lang="nl-NL" dirty="0"/>
              <a:t>Gedeelde betekenis (shared </a:t>
            </a:r>
            <a:r>
              <a:rPr lang="nl-NL" dirty="0" err="1"/>
              <a:t>meaning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Sturen op culturele identiteit: wie zijn we, wat doen we?</a:t>
            </a:r>
          </a:p>
          <a:p>
            <a:pPr lvl="1"/>
            <a:r>
              <a:rPr lang="nl-NL" dirty="0"/>
              <a:t>Verificatie (dingen goed doen)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validatie (gezamenlijk de goede dingen doen). Uiteindelijk doen we de goede dingen goed.</a:t>
            </a:r>
            <a:endParaRPr lang="nl-NL" dirty="0"/>
          </a:p>
          <a:p>
            <a:pPr lvl="1"/>
            <a:r>
              <a:rPr lang="nl-NL" dirty="0"/>
              <a:t>Met als doel veranderingen te bewerkstelligen</a:t>
            </a:r>
          </a:p>
          <a:p>
            <a:pPr lvl="2"/>
            <a:r>
              <a:rPr lang="nl-NL" dirty="0"/>
              <a:t>Beargumenteerd wenselijk en cultureel haalbaar</a:t>
            </a:r>
          </a:p>
          <a:p>
            <a:pPr lvl="2"/>
            <a:r>
              <a:rPr lang="nl-NL" dirty="0"/>
              <a:t>Blijvende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8" y="1123837"/>
            <a:ext cx="2357224" cy="1731905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1" y="3424428"/>
            <a:ext cx="1885071" cy="22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Rake </a:t>
            </a:r>
            <a:r>
              <a:rPr lang="en-US" dirty="0" err="1" smtClean="0"/>
              <a:t>vragen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Tweedeorde-observaties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2" y="208846"/>
            <a:ext cx="9405337" cy="66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Rake </a:t>
            </a:r>
            <a:r>
              <a:rPr lang="en-US" dirty="0" err="1" smtClean="0"/>
              <a:t>vragen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Zie de rake vragen uit workshop 3!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m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785" y="787987"/>
            <a:ext cx="6091310" cy="52728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Rijk</a:t>
            </a:r>
            <a:r>
              <a:rPr lang="en-US" dirty="0" smtClean="0"/>
              <a:t> </a:t>
            </a:r>
            <a:r>
              <a:rPr lang="en-US" dirty="0" err="1" smtClean="0"/>
              <a:t>plaatje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9"/>
            <a:ext cx="2770683" cy="2582476"/>
          </a:xfrm>
        </p:spPr>
        <p:txBody>
          <a:bodyPr>
            <a:normAutofit/>
          </a:bodyPr>
          <a:lstStyle/>
          <a:p>
            <a:r>
              <a:rPr lang="nl-NL" dirty="0"/>
              <a:t>Geen regels!</a:t>
            </a:r>
          </a:p>
          <a:p>
            <a:endParaRPr lang="nl-NL" dirty="0"/>
          </a:p>
          <a:p>
            <a:r>
              <a:rPr lang="nl-NL" dirty="0"/>
              <a:t>Aspecten:</a:t>
            </a:r>
          </a:p>
          <a:p>
            <a:pPr lvl="1"/>
            <a:r>
              <a:rPr lang="nl-NL" dirty="0"/>
              <a:t>Belanghebbenden</a:t>
            </a:r>
          </a:p>
          <a:p>
            <a:pPr lvl="1"/>
            <a:r>
              <a:rPr lang="nl-NL" dirty="0"/>
              <a:t>Belangen/issues</a:t>
            </a:r>
          </a:p>
          <a:p>
            <a:pPr lvl="1"/>
            <a:r>
              <a:rPr lang="nl-NL" dirty="0"/>
              <a:t>Structuur</a:t>
            </a:r>
          </a:p>
          <a:p>
            <a:pPr lvl="1"/>
            <a:r>
              <a:rPr lang="nl-NL" dirty="0" smtClean="0"/>
              <a:t>Proces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92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Corbijn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versie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29" y="750206"/>
            <a:ext cx="7665820" cy="54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 </a:t>
            </a:r>
            <a:r>
              <a:rPr lang="en-US" dirty="0" err="1"/>
              <a:t>Corbijn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verbeterde</a:t>
            </a:r>
            <a:r>
              <a:rPr lang="en-US" dirty="0" smtClean="0"/>
              <a:t> </a:t>
            </a:r>
            <a:r>
              <a:rPr lang="en-US" dirty="0" err="1"/>
              <a:t>versie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51" y="756283"/>
            <a:ext cx="7537897" cy="53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2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Jeroen </a:t>
            </a:r>
            <a:r>
              <a:rPr lang="en-US" dirty="0" err="1" smtClean="0"/>
              <a:t>Vreeke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72" y="376910"/>
            <a:ext cx="6641996" cy="581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8364</TotalTime>
  <Words>428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Corbel</vt:lpstr>
      <vt:lpstr>Wingdings 2</vt:lpstr>
      <vt:lpstr>Frame</vt:lpstr>
      <vt:lpstr>Workshop 5 Minor Fit voor de Toekomst  Verantwoordelijkheden en PDCA</vt:lpstr>
      <vt:lpstr>Inhoud</vt:lpstr>
      <vt:lpstr>Wederzijds begrip  &amp;  Gedeelde betekenis</vt:lpstr>
      <vt:lpstr>Rake vragen  Tweedeorde-observaties</vt:lpstr>
      <vt:lpstr>Rake vragen</vt:lpstr>
      <vt:lpstr>Rijk plaatje</vt:lpstr>
      <vt:lpstr>Pascal Corbijn  eerste versie</vt:lpstr>
      <vt:lpstr>Pascal Corbijn  verbeterde versie</vt:lpstr>
      <vt:lpstr>Jeroen Vreeke</vt:lpstr>
      <vt:lpstr>Rijk plaatje</vt:lpstr>
      <vt:lpstr>Plan Do Check Act/Adjust</vt:lpstr>
      <vt:lpstr>Verdelen van verantwoorde-lijkheden  (altijd een relatie tussen mensen)</vt:lpstr>
      <vt:lpstr>PDCA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Gabriëlle Rossing</dc:creator>
  <cp:lastModifiedBy>Hans de Bruin</cp:lastModifiedBy>
  <cp:revision>178</cp:revision>
  <dcterms:created xsi:type="dcterms:W3CDTF">2019-03-14T12:37:05Z</dcterms:created>
  <dcterms:modified xsi:type="dcterms:W3CDTF">2021-01-05T16:51:13Z</dcterms:modified>
</cp:coreProperties>
</file>