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sldIdLst>
    <p:sldId id="300" r:id="rId2"/>
    <p:sldId id="301" r:id="rId3"/>
    <p:sldId id="307" r:id="rId4"/>
    <p:sldId id="305" r:id="rId5"/>
    <p:sldId id="308" r:id="rId6"/>
    <p:sldId id="309" r:id="rId7"/>
    <p:sldId id="306" r:id="rId8"/>
    <p:sldId id="293" r:id="rId9"/>
    <p:sldId id="310" r:id="rId10"/>
    <p:sldId id="31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49" autoAdjust="0"/>
    <p:restoredTop sz="92925" autoAdjust="0"/>
  </p:normalViewPr>
  <p:slideViewPr>
    <p:cSldViewPr snapToGrid="0">
      <p:cViewPr varScale="1">
        <p:scale>
          <a:sx n="68" d="100"/>
          <a:sy n="68" d="100"/>
        </p:scale>
        <p:origin x="11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7/11/2021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Autofit/>
          </a:bodyPr>
          <a:lstStyle/>
          <a:p>
            <a:pPr algn="ctr"/>
            <a:r>
              <a:rPr lang="en-US" sz="4400" b="1" dirty="0"/>
              <a:t>Minor Fit </a:t>
            </a:r>
            <a:r>
              <a:rPr lang="en-US" sz="4400" b="1" dirty="0" err="1"/>
              <a:t>voor</a:t>
            </a:r>
            <a:r>
              <a:rPr lang="en-US" sz="4400" b="1" dirty="0"/>
              <a:t> de </a:t>
            </a:r>
            <a:r>
              <a:rPr lang="en-US" sz="4400" b="1" dirty="0" err="1"/>
              <a:t>Toekomst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 err="1"/>
              <a:t>Organisatieontwikkeling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/>
              <a:t>door MT/DT en </a:t>
            </a:r>
            <a:r>
              <a:rPr lang="en-US" sz="4400" b="1" dirty="0" err="1"/>
              <a:t>projectleiders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2800" b="1" dirty="0"/>
              <a:t>met </a:t>
            </a:r>
            <a:r>
              <a:rPr lang="en-US" sz="2800" b="1" dirty="0" err="1"/>
              <a:t>projectmatig</a:t>
            </a:r>
            <a:r>
              <a:rPr lang="en-US" sz="2800" b="1" dirty="0"/>
              <a:t> </a:t>
            </a:r>
            <a:r>
              <a:rPr lang="en-US" sz="2800" b="1" dirty="0" err="1"/>
              <a:t>werken</a:t>
            </a:r>
            <a:r>
              <a:rPr lang="en-US" sz="2800" b="1" dirty="0"/>
              <a:t> </a:t>
            </a:r>
            <a:r>
              <a:rPr lang="en-US" sz="2800" b="1" dirty="0" err="1"/>
              <a:t>als</a:t>
            </a:r>
            <a:r>
              <a:rPr lang="en-US" sz="2800" b="1" dirty="0"/>
              <a:t> </a:t>
            </a:r>
            <a:r>
              <a:rPr lang="en-US" sz="2800" b="1" dirty="0" err="1"/>
              <a:t>katalysator</a:t>
            </a:r>
            <a:endParaRPr lang="nl-NL" sz="28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University</a:t>
            </a:r>
          </a:p>
          <a:p>
            <a:pPr algn="r"/>
            <a:r>
              <a:rPr lang="nl-NL" sz="900" dirty="0">
                <a:solidFill>
                  <a:schemeClr val="bg1"/>
                </a:solidFill>
              </a:rPr>
              <a:t>Juli 2021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Tot het einde van het jaar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Afwisselend:</a:t>
            </a:r>
          </a:p>
          <a:p>
            <a:pPr lvl="1"/>
            <a:r>
              <a:rPr lang="nl-NL" dirty="0"/>
              <a:t>3 casus sessies (elke groep 3 sessies)</a:t>
            </a:r>
          </a:p>
          <a:p>
            <a:pPr lvl="1"/>
            <a:r>
              <a:rPr lang="nl-NL" dirty="0"/>
              <a:t>3 overkoepelende sessie</a:t>
            </a:r>
            <a:r>
              <a:rPr lang="en-US" dirty="0"/>
              <a:t>s </a:t>
            </a:r>
            <a:r>
              <a:rPr lang="en-US" dirty="0" smtClean="0"/>
              <a:t>(</a:t>
            </a:r>
            <a:r>
              <a:rPr lang="nl-NL" dirty="0" smtClean="0"/>
              <a:t>gezamenlijk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nl-NL" dirty="0"/>
              <a:t>Gezamenlijk lessen trekken uit casussen</a:t>
            </a:r>
          </a:p>
          <a:p>
            <a:pPr lvl="2"/>
            <a:r>
              <a:rPr lang="nl-NL" dirty="0"/>
              <a:t>Inrichting van de multidisciplinaire projectenorganisatie</a:t>
            </a:r>
            <a:endParaRPr lang="en-US" dirty="0"/>
          </a:p>
          <a:p>
            <a:endParaRPr lang="nl-NL" dirty="0" smtClean="0"/>
          </a:p>
          <a:p>
            <a:r>
              <a:rPr lang="nl-NL" dirty="0" smtClean="0"/>
              <a:t>Koppeling </a:t>
            </a:r>
            <a:r>
              <a:rPr lang="nl-NL" dirty="0"/>
              <a:t>met projectmatig </a:t>
            </a:r>
            <a:r>
              <a:rPr lang="nl-NL" dirty="0" smtClean="0"/>
              <a:t>werken:</a:t>
            </a:r>
            <a:endParaRPr lang="nl-NL" dirty="0"/>
          </a:p>
          <a:p>
            <a:pPr lvl="1"/>
            <a:r>
              <a:rPr lang="nl-NL" dirty="0"/>
              <a:t>Stappen in een project is de T van een Transformatieproces in een CTF bouwsteen</a:t>
            </a:r>
          </a:p>
          <a:p>
            <a:pPr lvl="1"/>
            <a:r>
              <a:rPr lang="nl-NL" dirty="0"/>
              <a:t>Uit de analyses volgen de inrichting van de Cs (sluitende PDCA) en de </a:t>
            </a:r>
            <a:r>
              <a:rPr lang="nl-NL" dirty="0" err="1"/>
              <a:t>Fs</a:t>
            </a:r>
            <a:r>
              <a:rPr lang="nl-NL" dirty="0"/>
              <a:t> (zorgplicht met wederzijdse </a:t>
            </a:r>
            <a:r>
              <a:rPr lang="nl-NL" dirty="0" err="1"/>
              <a:t>facilitatie</a:t>
            </a:r>
            <a:r>
              <a:rPr lang="nl-NL" dirty="0" smtClean="0"/>
              <a:t>)</a:t>
            </a:r>
          </a:p>
          <a:p>
            <a:endParaRPr lang="nl-NL" dirty="0" smtClean="0"/>
          </a:p>
          <a:p>
            <a:r>
              <a:rPr lang="nl-NL" dirty="0" smtClean="0"/>
              <a:t>Wat is bereikt aan het einde van het jaar:</a:t>
            </a:r>
          </a:p>
          <a:p>
            <a:pPr lvl="1"/>
            <a:r>
              <a:rPr lang="nl-NL" dirty="0" smtClean="0"/>
              <a:t>Gestandaardiseerde aanpak voor projectmatig werken</a:t>
            </a:r>
          </a:p>
          <a:p>
            <a:pPr lvl="1"/>
            <a:r>
              <a:rPr lang="nl-NL" dirty="0" smtClean="0"/>
              <a:t>Taken, rollen en verantwoordelijkheden zijn helder</a:t>
            </a:r>
          </a:p>
          <a:p>
            <a:pPr lvl="1"/>
            <a:r>
              <a:rPr lang="nl-NL" dirty="0" smtClean="0"/>
              <a:t>Projectmatig werken is ingepast in de organisatie</a:t>
            </a:r>
          </a:p>
          <a:p>
            <a:pPr lvl="1"/>
            <a:r>
              <a:rPr lang="nl-NL" dirty="0" smtClean="0"/>
              <a:t>(We zijn dan goed op weg, maar het is een continu proces van leren van elkaar.)</a:t>
            </a:r>
          </a:p>
        </p:txBody>
      </p:sp>
    </p:spTree>
    <p:extLst>
      <p:ext uri="{BB962C8B-B14F-4D97-AF65-F5344CB8AC3E}">
        <p14:creationId xmlns:p14="http://schemas.microsoft.com/office/powerpoint/2010/main" val="183392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Aandachtspunten analyse</a:t>
            </a:r>
          </a:p>
          <a:p>
            <a:r>
              <a:rPr lang="nl-NL" dirty="0"/>
              <a:t>Spelregels</a:t>
            </a:r>
          </a:p>
          <a:p>
            <a:r>
              <a:rPr lang="nl-NL" dirty="0"/>
              <a:t>Met 3 concrete projecten aan de slag</a:t>
            </a:r>
          </a:p>
          <a:p>
            <a:pPr lvl="1"/>
            <a:r>
              <a:rPr lang="nl-NL" dirty="0"/>
              <a:t>Hoe het is gegaan</a:t>
            </a:r>
          </a:p>
          <a:p>
            <a:pPr lvl="1"/>
            <a:r>
              <a:rPr lang="nl-NL" dirty="0"/>
              <a:t>Hoe het zou moeten zijn</a:t>
            </a:r>
          </a:p>
          <a:p>
            <a:r>
              <a:rPr lang="nl-NL" dirty="0"/>
              <a:t>PQR aanpak: rollen, verantwoordelijkheden, </a:t>
            </a:r>
            <a:r>
              <a:rPr lang="nl-NL" dirty="0" err="1"/>
              <a:t>facilitatie</a:t>
            </a:r>
            <a:endParaRPr lang="nl-NL" dirty="0"/>
          </a:p>
          <a:p>
            <a:r>
              <a:rPr lang="nl-NL" dirty="0"/>
              <a:t>Vervolgtraject</a:t>
            </a:r>
          </a:p>
        </p:txBody>
      </p:sp>
    </p:spTree>
    <p:extLst>
      <p:ext uri="{BB962C8B-B14F-4D97-AF65-F5344CB8AC3E}">
        <p14:creationId xmlns:p14="http://schemas.microsoft.com/office/powerpoint/2010/main" val="21616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Aandachts-punten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project?</a:t>
            </a:r>
          </a:p>
          <a:p>
            <a:r>
              <a:rPr lang="nl-NL" dirty="0"/>
              <a:t>Verantwoordelijkheid in de ambtelijk-bestuurlijke-opdrachtnemer driehoek</a:t>
            </a:r>
          </a:p>
          <a:p>
            <a:r>
              <a:rPr lang="nl-NL" dirty="0"/>
              <a:t>Vaststelling haalbaarheid </a:t>
            </a:r>
            <a:r>
              <a:rPr lang="nl-NL" dirty="0" smtClean="0"/>
              <a:t>van een initiatief</a:t>
            </a:r>
            <a:endParaRPr lang="nl-NL" dirty="0"/>
          </a:p>
          <a:p>
            <a:r>
              <a:rPr lang="nl-NL" dirty="0"/>
              <a:t>Ondoorzichtige planning</a:t>
            </a:r>
          </a:p>
          <a:p>
            <a:r>
              <a:rPr lang="nl-NL" dirty="0"/>
              <a:t>Sturen op kwantiteit/resultaat alleen i.p.v. ook kwaliteit/impact (validatie en verificatie)</a:t>
            </a:r>
          </a:p>
          <a:p>
            <a:r>
              <a:rPr lang="nl-NL" dirty="0"/>
              <a:t>Overall capaciteitsplanning: 80-20 regel</a:t>
            </a:r>
          </a:p>
          <a:p>
            <a:r>
              <a:rPr lang="nl-NL" dirty="0"/>
              <a:t>Beheers aspecten: risico escalatie/</a:t>
            </a:r>
            <a:r>
              <a:rPr lang="nl-NL" dirty="0" err="1"/>
              <a:t>deëscalatie</a:t>
            </a:r>
            <a:r>
              <a:rPr lang="nl-NL" dirty="0"/>
              <a:t> en sluitende PDCA cycli</a:t>
            </a:r>
          </a:p>
          <a:p>
            <a:r>
              <a:rPr lang="nl-NL" dirty="0"/>
              <a:t>Onderling vertrouwen</a:t>
            </a:r>
          </a:p>
          <a:p>
            <a:r>
              <a:rPr lang="nl-NL" dirty="0"/>
              <a:t>Onvoldoende wederzijdse </a:t>
            </a:r>
            <a:r>
              <a:rPr lang="nl-NL" dirty="0" err="1"/>
              <a:t>facilitatie</a:t>
            </a:r>
            <a:endParaRPr lang="nl-NL" dirty="0"/>
          </a:p>
          <a:p>
            <a:r>
              <a:rPr lang="nl-NL" dirty="0"/>
              <a:t>Uitgaan van expertise: juiste </a:t>
            </a:r>
            <a:r>
              <a:rPr lang="nl-NL" dirty="0" smtClean="0"/>
              <a:t>m/v, </a:t>
            </a:r>
            <a:r>
              <a:rPr lang="nl-NL" dirty="0"/>
              <a:t>op juiste </a:t>
            </a:r>
            <a:r>
              <a:rPr lang="nl-NL" dirty="0" smtClean="0"/>
              <a:t>plek, </a:t>
            </a:r>
            <a:r>
              <a:rPr lang="nl-NL" dirty="0"/>
              <a:t>op juiste moment</a:t>
            </a:r>
          </a:p>
        </p:txBody>
      </p:sp>
    </p:spTree>
    <p:extLst>
      <p:ext uri="{BB962C8B-B14F-4D97-AF65-F5344CB8AC3E}">
        <p14:creationId xmlns:p14="http://schemas.microsoft.com/office/powerpoint/2010/main" val="199676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Alles</a:t>
            </a:r>
            <a:r>
              <a:rPr lang="en-US" dirty="0"/>
              <a:t> wat we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sluit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op: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 </a:t>
            </a:r>
            <a:r>
              <a:rPr lang="en-US" dirty="0" err="1"/>
              <a:t>principes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nl-NL" dirty="0"/>
              <a:t>één axioma,</a:t>
            </a:r>
            <a:br>
              <a:rPr lang="nl-NL" dirty="0"/>
            </a:br>
            <a:r>
              <a:rPr lang="nl-NL" dirty="0"/>
              <a:t>twee opdrachten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69269" y="864108"/>
            <a:ext cx="4923039" cy="512064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Axioma: </a:t>
            </a:r>
            <a:r>
              <a:rPr lang="nl-NL" i="1" dirty="0"/>
              <a:t>we </a:t>
            </a:r>
            <a:r>
              <a:rPr lang="nl-NL" i="1" dirty="0" err="1"/>
              <a:t>got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move</a:t>
            </a:r>
            <a:r>
              <a:rPr lang="nl-NL" dirty="0"/>
              <a:t>, een feit en een </a:t>
            </a:r>
            <a:r>
              <a:rPr lang="nl-NL" i="1" dirty="0"/>
              <a:t>call </a:t>
            </a:r>
            <a:r>
              <a:rPr lang="nl-NL" i="1" dirty="0" err="1"/>
              <a:t>to</a:t>
            </a:r>
            <a:r>
              <a:rPr lang="nl-NL" i="1" dirty="0"/>
              <a:t> action.</a:t>
            </a:r>
          </a:p>
          <a:p>
            <a:r>
              <a:rPr lang="nl-NL" dirty="0"/>
              <a:t>Opdracht 1: creëer bewegingsruimte</a:t>
            </a:r>
          </a:p>
          <a:p>
            <a:pPr lvl="1"/>
            <a:r>
              <a:rPr lang="nl-NL" dirty="0"/>
              <a:t>Wederzijds begrip (</a:t>
            </a:r>
            <a:r>
              <a:rPr lang="nl-NL" i="1" dirty="0" err="1"/>
              <a:t>mutual</a:t>
            </a:r>
            <a:r>
              <a:rPr lang="nl-NL" i="1" dirty="0"/>
              <a:t> </a:t>
            </a:r>
            <a:r>
              <a:rPr lang="nl-NL" i="1" dirty="0" err="1"/>
              <a:t>understanding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Herkennen en erkennen van elkaars wereldbeelden (niet noodzakelijkerwijs eens zijn)</a:t>
            </a:r>
          </a:p>
          <a:p>
            <a:pPr lvl="2"/>
            <a:r>
              <a:rPr lang="nl-NL" dirty="0"/>
              <a:t>Oordeel uitstellen</a:t>
            </a:r>
          </a:p>
          <a:p>
            <a:r>
              <a:rPr lang="nl-NL" dirty="0"/>
              <a:t>Opdracht 2: bepaal de juiste richting</a:t>
            </a:r>
          </a:p>
          <a:p>
            <a:pPr lvl="1"/>
            <a:r>
              <a:rPr lang="nl-NL" dirty="0"/>
              <a:t>Gedeelde betekenis (</a:t>
            </a:r>
            <a:r>
              <a:rPr lang="nl-NL" i="1" dirty="0"/>
              <a:t>shared </a:t>
            </a:r>
            <a:r>
              <a:rPr lang="nl-NL" i="1" dirty="0" err="1"/>
              <a:t>meaning</a:t>
            </a:r>
            <a:r>
              <a:rPr lang="nl-NL" dirty="0"/>
              <a:t>)</a:t>
            </a:r>
          </a:p>
          <a:p>
            <a:pPr lvl="2"/>
            <a:r>
              <a:rPr lang="nl-NL" dirty="0"/>
              <a:t>Sturen op culturele identiteit: wie zijn we, wat doen we?</a:t>
            </a:r>
          </a:p>
          <a:p>
            <a:pPr lvl="2"/>
            <a:r>
              <a:rPr lang="nl-NL" dirty="0"/>
              <a:t>Verificatie (dingen goed doen)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validatie (gezamenlijk de goede dingen doen). Uiteindelijk doen we de goede dingen goed.</a:t>
            </a:r>
            <a:endParaRPr lang="nl-NL" dirty="0"/>
          </a:p>
          <a:p>
            <a:pPr lvl="1"/>
            <a:r>
              <a:rPr lang="nl-NL" dirty="0"/>
              <a:t>Met als doel veranderingen te bewerkstelligen</a:t>
            </a:r>
          </a:p>
          <a:p>
            <a:pPr lvl="2"/>
            <a:r>
              <a:rPr lang="nl-NL" dirty="0"/>
              <a:t>Beargumenteerd wenselijk en cultureel haalbaar</a:t>
            </a:r>
          </a:p>
          <a:p>
            <a:pPr lvl="2"/>
            <a:r>
              <a:rPr lang="nl-NL" dirty="0"/>
              <a:t>Blijvende impact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195" y="864108"/>
            <a:ext cx="2874191" cy="2111732"/>
          </a:xfrm>
          <a:prstGeom prst="rect">
            <a:avLst/>
          </a:prstGeom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688" y="3269153"/>
            <a:ext cx="2097206" cy="245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91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Spelregels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Herkennen en erkennen van elkaars wereldbeelden (luisteren, begrijpen, doorvragen, etc.)</a:t>
            </a:r>
          </a:p>
          <a:p>
            <a:r>
              <a:rPr lang="nl-NL" dirty="0"/>
              <a:t>Zorgplicht naar elkaar, d.w.z. wederzijdse </a:t>
            </a:r>
            <a:r>
              <a:rPr lang="nl-NL" dirty="0" err="1"/>
              <a:t>facilitatie</a:t>
            </a:r>
            <a:endParaRPr lang="nl-NL" dirty="0"/>
          </a:p>
          <a:p>
            <a:r>
              <a:rPr lang="nl-NL" dirty="0"/>
              <a:t>Geef elkaar de ruimte, iedere mening telt</a:t>
            </a:r>
          </a:p>
          <a:p>
            <a:r>
              <a:rPr lang="nl-NL" dirty="0" smtClean="0"/>
              <a:t>Aangeven </a:t>
            </a:r>
            <a:r>
              <a:rPr lang="nl-NL" dirty="0"/>
              <a:t>hoe “iets” zou kunnen, dus niet alleen aangeven hoe “iets” niet </a:t>
            </a:r>
            <a:r>
              <a:rPr lang="nl-NL" dirty="0" smtClean="0"/>
              <a:t>gaat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1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Aanpak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Minor </a:t>
            </a:r>
            <a:r>
              <a:rPr lang="nl-NL" dirty="0" err="1" smtClean="0"/>
              <a:t>FvdT</a:t>
            </a:r>
            <a:r>
              <a:rPr lang="nl-NL" dirty="0" smtClean="0"/>
              <a:t> – workshops en toepassings-sessies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3 concrete casussen:</a:t>
            </a:r>
          </a:p>
          <a:p>
            <a:pPr lvl="1"/>
            <a:r>
              <a:rPr lang="nl-NL" dirty="0"/>
              <a:t>Fort den Haak</a:t>
            </a:r>
          </a:p>
          <a:p>
            <a:pPr lvl="1"/>
            <a:r>
              <a:rPr lang="nl-NL" dirty="0"/>
              <a:t>Westrand Domburg</a:t>
            </a:r>
          </a:p>
          <a:p>
            <a:pPr lvl="1"/>
            <a:r>
              <a:rPr lang="nl-NL" dirty="0"/>
              <a:t>Maatschappelijke voorzieningen</a:t>
            </a:r>
          </a:p>
          <a:p>
            <a:endParaRPr lang="nl-NL" dirty="0" smtClean="0"/>
          </a:p>
          <a:p>
            <a:r>
              <a:rPr lang="nl-NL" dirty="0" smtClean="0"/>
              <a:t>3 </a:t>
            </a:r>
            <a:r>
              <a:rPr lang="nl-NL" dirty="0"/>
              <a:t>groepen:</a:t>
            </a:r>
          </a:p>
          <a:p>
            <a:pPr lvl="1"/>
            <a:r>
              <a:rPr lang="nl-NL" dirty="0"/>
              <a:t>Namen en rugnummers</a:t>
            </a:r>
          </a:p>
          <a:p>
            <a:endParaRPr lang="nl-NL" dirty="0" smtClean="0"/>
          </a:p>
          <a:p>
            <a:r>
              <a:rPr lang="nl-NL" dirty="0" smtClean="0"/>
              <a:t>PQR (</a:t>
            </a:r>
            <a:r>
              <a:rPr lang="nl-NL" dirty="0"/>
              <a:t>wat, hoe en waarom, door wie en hoe gefaciliteerd</a:t>
            </a:r>
            <a:r>
              <a:rPr lang="nl-NL" dirty="0" smtClean="0"/>
              <a:t>) en CTF (controle, transformatie en </a:t>
            </a:r>
            <a:r>
              <a:rPr lang="nl-NL" dirty="0" err="1" smtClean="0"/>
              <a:t>facilitatie</a:t>
            </a:r>
            <a:r>
              <a:rPr lang="nl-NL" dirty="0" smtClean="0"/>
              <a:t>) analyse:</a:t>
            </a:r>
            <a:endParaRPr lang="nl-NL" dirty="0"/>
          </a:p>
          <a:p>
            <a:pPr lvl="1"/>
            <a:r>
              <a:rPr lang="nl-NL" dirty="0"/>
              <a:t>Hoe is het gegaan en hoe zou het gegaan moeten zijn</a:t>
            </a:r>
          </a:p>
          <a:p>
            <a:pPr lvl="1"/>
            <a:r>
              <a:rPr lang="nl-NL" dirty="0"/>
              <a:t>PQR op alle </a:t>
            </a:r>
            <a:r>
              <a:rPr lang="nl-NL" dirty="0" smtClean="0"/>
              <a:t>niveaus: </a:t>
            </a:r>
            <a:r>
              <a:rPr lang="nl-NL" dirty="0"/>
              <a:t>over situatie en </a:t>
            </a:r>
            <a:r>
              <a:rPr lang="nl-NL" dirty="0" err="1"/>
              <a:t>PQR’s</a:t>
            </a:r>
            <a:r>
              <a:rPr lang="nl-NL" dirty="0"/>
              <a:t> over </a:t>
            </a:r>
            <a:r>
              <a:rPr lang="nl-NL" dirty="0" smtClean="0"/>
              <a:t>rollen</a:t>
            </a:r>
          </a:p>
          <a:p>
            <a:endParaRPr lang="nl-NL" dirty="0" smtClean="0"/>
          </a:p>
          <a:p>
            <a:r>
              <a:rPr lang="nl-NL" dirty="0" smtClean="0"/>
              <a:t>Aansluiting op TG cursus projectmatig werken</a:t>
            </a:r>
          </a:p>
          <a:p>
            <a:pPr lvl="1"/>
            <a:r>
              <a:rPr lang="nl-NL" dirty="0" smtClean="0"/>
              <a:t>Minor heeft focus op organisatieontwikkeling en bijbehorende “</a:t>
            </a:r>
            <a:r>
              <a:rPr lang="nl-NL" dirty="0" err="1" smtClean="0"/>
              <a:t>Veerse</a:t>
            </a:r>
            <a:r>
              <a:rPr lang="nl-NL" dirty="0" smtClean="0"/>
              <a:t>” competenties</a:t>
            </a:r>
          </a:p>
          <a:p>
            <a:pPr lvl="1"/>
            <a:r>
              <a:rPr lang="nl-NL" dirty="0"/>
              <a:t>Projectmatig werken is een onderdeel van de </a:t>
            </a:r>
            <a:r>
              <a:rPr lang="nl-NL" dirty="0" smtClean="0"/>
              <a:t>minor en </a:t>
            </a:r>
            <a:r>
              <a:rPr lang="nl-NL" dirty="0" smtClean="0"/>
              <a:t>wordt versneld ingevoerd door het geleerde gelijk toe te passen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696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CTF bouwstenen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met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PDCA en PQR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729385" y="3205715"/>
            <a:ext cx="2760616" cy="892704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>
                <a:solidFill>
                  <a:schemeClr val="tx1"/>
                </a:solidFill>
              </a:rPr>
              <a:t>Q</a:t>
            </a:r>
            <a:r>
              <a:rPr lang="en-US" sz="1200" dirty="0">
                <a:solidFill>
                  <a:schemeClr val="tx1"/>
                </a:solidFill>
              </a:rPr>
              <a:t>-hoe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56060" y="3474676"/>
            <a:ext cx="2396929" cy="4692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</a:t>
            </a:r>
            <a:r>
              <a:rPr lang="en-US" sz="1200" dirty="0">
                <a:solidFill>
                  <a:schemeClr val="tx1"/>
                </a:solidFill>
              </a:rPr>
              <a:t>o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Rol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verder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uitwerken</a:t>
            </a:r>
            <a:r>
              <a:rPr lang="en-US" sz="1200" dirty="0">
                <a:solidFill>
                  <a:schemeClr val="tx1"/>
                </a:solidFill>
              </a:rPr>
              <a:t> met PQR’s)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662290" y="924986"/>
            <a:ext cx="5968555" cy="157646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err="1">
                <a:solidFill>
                  <a:schemeClr val="tx1"/>
                </a:solidFill>
              </a:rPr>
              <a:t>C</a:t>
            </a:r>
            <a:r>
              <a:rPr lang="en-US" sz="1200" dirty="0" err="1">
                <a:solidFill>
                  <a:schemeClr val="tx1"/>
                </a:solidFill>
              </a:rPr>
              <a:t>ontrole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439865" y="560617"/>
            <a:ext cx="6403429" cy="573412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>
                <a:solidFill>
                  <a:schemeClr val="tx1"/>
                </a:solidFill>
              </a:rPr>
              <a:t>CTF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bouwsteen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204562" y="1593473"/>
            <a:ext cx="1194576" cy="463939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</a:t>
            </a:r>
            <a:r>
              <a:rPr lang="en-US" sz="1200" dirty="0">
                <a:solidFill>
                  <a:schemeClr val="tx1"/>
                </a:solidFill>
              </a:rPr>
              <a:t>-</a:t>
            </a:r>
            <a:r>
              <a:rPr lang="en-US" sz="1200" dirty="0" err="1">
                <a:solidFill>
                  <a:schemeClr val="tx1"/>
                </a:solidFill>
              </a:rPr>
              <a:t>waarom</a:t>
            </a:r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(3/5 E’s)</a:t>
            </a:r>
          </a:p>
        </p:txBody>
      </p:sp>
      <p:cxnSp>
        <p:nvCxnSpPr>
          <p:cNvPr id="34" name="Straight Arrow Connector 33"/>
          <p:cNvCxnSpPr>
            <a:stCxn id="39" idx="3"/>
            <a:endCxn id="32" idx="1"/>
          </p:cNvCxnSpPr>
          <p:nvPr/>
        </p:nvCxnSpPr>
        <p:spPr>
          <a:xfrm flipV="1">
            <a:off x="8786732" y="1825443"/>
            <a:ext cx="41783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9191195" y="3417429"/>
            <a:ext cx="1194576" cy="469276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</a:t>
            </a:r>
            <a:r>
              <a:rPr lang="en-US" sz="1200" dirty="0">
                <a:solidFill>
                  <a:schemeClr val="tx1"/>
                </a:solidFill>
              </a:rPr>
              <a:t>-</a:t>
            </a:r>
            <a:r>
              <a:rPr lang="en-US" sz="1200" dirty="0" err="1">
                <a:solidFill>
                  <a:schemeClr val="tx1"/>
                </a:solidFill>
              </a:rPr>
              <a:t>waarom</a:t>
            </a:r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(3/5 E’s)</a:t>
            </a:r>
          </a:p>
        </p:txBody>
      </p:sp>
      <p:cxnSp>
        <p:nvCxnSpPr>
          <p:cNvPr id="36" name="Straight Arrow Connector 35"/>
          <p:cNvCxnSpPr>
            <a:stCxn id="29" idx="0"/>
            <a:endCxn id="43" idx="2"/>
          </p:cNvCxnSpPr>
          <p:nvPr/>
        </p:nvCxnSpPr>
        <p:spPr>
          <a:xfrm flipV="1">
            <a:off x="7154525" y="2167465"/>
            <a:ext cx="778431" cy="13072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0" idx="2"/>
            <a:endCxn id="29" idx="0"/>
          </p:cNvCxnSpPr>
          <p:nvPr/>
        </p:nvCxnSpPr>
        <p:spPr>
          <a:xfrm>
            <a:off x="6154231" y="2167465"/>
            <a:ext cx="1000294" cy="130721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390388" y="1305064"/>
            <a:ext cx="3396344" cy="1040759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>
                <a:solidFill>
                  <a:schemeClr val="tx1"/>
                </a:solidFill>
              </a:rPr>
              <a:t>P</a:t>
            </a:r>
            <a:r>
              <a:rPr lang="en-US" sz="1200" dirty="0">
                <a:solidFill>
                  <a:schemeClr val="tx1"/>
                </a:solidFill>
              </a:rPr>
              <a:t>-wat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742751" y="1729859"/>
            <a:ext cx="822960" cy="43760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</a:t>
            </a:r>
            <a:r>
              <a:rPr lang="en-US" sz="1200" dirty="0">
                <a:solidFill>
                  <a:schemeClr val="tx1"/>
                </a:solidFill>
              </a:rPr>
              <a:t>lan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Rol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362545" y="1729859"/>
            <a:ext cx="1140822" cy="43760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C</a:t>
            </a:r>
            <a:r>
              <a:rPr lang="en-US" sz="1200" dirty="0">
                <a:solidFill>
                  <a:schemeClr val="tx1"/>
                </a:solidFill>
              </a:rPr>
              <a:t>heck/</a:t>
            </a:r>
            <a:r>
              <a:rPr lang="en-US" sz="1200" b="1" dirty="0">
                <a:solidFill>
                  <a:schemeClr val="tx1"/>
                </a:solidFill>
              </a:rPr>
              <a:t>A</a:t>
            </a:r>
            <a:r>
              <a:rPr lang="en-US" sz="1200" dirty="0">
                <a:solidFill>
                  <a:schemeClr val="tx1"/>
                </a:solidFill>
              </a:rPr>
              <a:t>ct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dirty="0" err="1">
                <a:solidFill>
                  <a:schemeClr val="tx1"/>
                </a:solidFill>
              </a:rPr>
              <a:t>Rol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44" name="Straight Arrow Connector 43"/>
          <p:cNvCxnSpPr>
            <a:stCxn id="40" idx="3"/>
            <a:endCxn id="43" idx="1"/>
          </p:cNvCxnSpPr>
          <p:nvPr/>
        </p:nvCxnSpPr>
        <p:spPr>
          <a:xfrm>
            <a:off x="6565711" y="1948662"/>
            <a:ext cx="796834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>
            <a:stCxn id="43" idx="0"/>
            <a:endCxn id="40" idx="0"/>
          </p:cNvCxnSpPr>
          <p:nvPr/>
        </p:nvCxnSpPr>
        <p:spPr>
          <a:xfrm rot="16200000" flipV="1">
            <a:off x="7043594" y="840496"/>
            <a:ext cx="12700" cy="1778725"/>
          </a:xfrm>
          <a:prstGeom prst="curvedConnector3">
            <a:avLst>
              <a:gd name="adj1" fmla="val 1800000"/>
            </a:avLst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8" idx="3"/>
            <a:endCxn id="35" idx="1"/>
          </p:cNvCxnSpPr>
          <p:nvPr/>
        </p:nvCxnSpPr>
        <p:spPr>
          <a:xfrm>
            <a:off x="8490001" y="3652067"/>
            <a:ext cx="70119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5" idx="0"/>
            <a:endCxn id="32" idx="2"/>
          </p:cNvCxnSpPr>
          <p:nvPr/>
        </p:nvCxnSpPr>
        <p:spPr>
          <a:xfrm flipV="1">
            <a:off x="9788483" y="2057412"/>
            <a:ext cx="13367" cy="136001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648924" y="2746025"/>
            <a:ext cx="5968555" cy="157646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err="1">
                <a:solidFill>
                  <a:schemeClr val="tx1"/>
                </a:solidFill>
              </a:rPr>
              <a:t>T</a:t>
            </a:r>
            <a:r>
              <a:rPr lang="en-US" sz="1200" dirty="0" err="1">
                <a:solidFill>
                  <a:schemeClr val="tx1"/>
                </a:solidFill>
              </a:rPr>
              <a:t>ransformatie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662289" y="4569270"/>
            <a:ext cx="5968555" cy="157646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err="1">
                <a:solidFill>
                  <a:schemeClr val="tx1"/>
                </a:solidFill>
              </a:rPr>
              <a:t>F</a:t>
            </a:r>
            <a:r>
              <a:rPr lang="en-US" sz="1200" dirty="0" err="1">
                <a:solidFill>
                  <a:schemeClr val="tx1"/>
                </a:solidFill>
              </a:rPr>
              <a:t>acilitatie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390388" y="4813849"/>
            <a:ext cx="1607902" cy="1162145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>
                <a:solidFill>
                  <a:schemeClr val="tx1"/>
                </a:solidFill>
              </a:rPr>
              <a:t>CTF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bouwsteen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603161" y="5131053"/>
            <a:ext cx="1182356" cy="16507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000" b="1" dirty="0" err="1">
                <a:solidFill>
                  <a:schemeClr val="tx1"/>
                </a:solidFill>
              </a:rPr>
              <a:t>C</a:t>
            </a:r>
            <a:r>
              <a:rPr lang="en-US" sz="1000" dirty="0" err="1">
                <a:solidFill>
                  <a:schemeClr val="tx1"/>
                </a:solidFill>
              </a:rPr>
              <a:t>ontrole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603161" y="5416248"/>
            <a:ext cx="1182356" cy="16507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000" b="1" dirty="0" err="1">
                <a:solidFill>
                  <a:schemeClr val="tx1"/>
                </a:solidFill>
              </a:rPr>
              <a:t>T</a:t>
            </a:r>
            <a:r>
              <a:rPr lang="en-US" sz="1000" dirty="0" err="1">
                <a:solidFill>
                  <a:schemeClr val="tx1"/>
                </a:solidFill>
              </a:rPr>
              <a:t>ransformatie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603161" y="5701443"/>
            <a:ext cx="1182356" cy="16395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000" b="1" dirty="0" err="1">
                <a:solidFill>
                  <a:schemeClr val="tx1"/>
                </a:solidFill>
              </a:rPr>
              <a:t>F</a:t>
            </a:r>
            <a:r>
              <a:rPr lang="en-US" sz="1000" dirty="0" err="1">
                <a:solidFill>
                  <a:schemeClr val="tx1"/>
                </a:solidFill>
              </a:rPr>
              <a:t>acilitatie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59133" y="4942001"/>
            <a:ext cx="2526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Vraag</a:t>
            </a:r>
            <a:r>
              <a:rPr lang="en-US" sz="1200" dirty="0"/>
              <a:t>: hoe </a:t>
            </a:r>
            <a:r>
              <a:rPr lang="en-US" sz="1200" dirty="0" err="1"/>
              <a:t>goed</a:t>
            </a:r>
            <a:r>
              <a:rPr lang="en-US" sz="1200" dirty="0"/>
              <a:t> </a:t>
            </a:r>
            <a:r>
              <a:rPr lang="en-US" sz="1200" dirty="0" err="1"/>
              <a:t>wordt</a:t>
            </a:r>
            <a:r>
              <a:rPr lang="en-US" sz="1200" dirty="0"/>
              <a:t> </a:t>
            </a:r>
            <a:r>
              <a:rPr lang="en-US" sz="1200" dirty="0" err="1"/>
              <a:t>gefaciliteerd</a:t>
            </a:r>
            <a:r>
              <a:rPr lang="en-US" sz="1200" dirty="0"/>
              <a:t>?</a:t>
            </a:r>
          </a:p>
          <a:p>
            <a:endParaRPr lang="en-US" sz="1200" dirty="0"/>
          </a:p>
        </p:txBody>
      </p:sp>
      <p:cxnSp>
        <p:nvCxnSpPr>
          <p:cNvPr id="55" name="Elbow Connector 54"/>
          <p:cNvCxnSpPr>
            <a:stCxn id="52" idx="3"/>
            <a:endCxn id="29" idx="2"/>
          </p:cNvCxnSpPr>
          <p:nvPr/>
        </p:nvCxnSpPr>
        <p:spPr>
          <a:xfrm flipV="1">
            <a:off x="6785517" y="3943952"/>
            <a:ext cx="369008" cy="1554831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862376" y="5321756"/>
            <a:ext cx="2032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Tegenvraag</a:t>
            </a:r>
            <a:r>
              <a:rPr lang="en-US" sz="1200" dirty="0"/>
              <a:t>: met wat </a:t>
            </a:r>
            <a:r>
              <a:rPr lang="en-US" sz="1200" dirty="0" err="1"/>
              <a:t>precies</a:t>
            </a:r>
            <a:r>
              <a:rPr lang="en-US" sz="1200" dirty="0"/>
              <a:t> en </a:t>
            </a:r>
            <a:r>
              <a:rPr lang="en-US" sz="1200" dirty="0" err="1"/>
              <a:t>welke</a:t>
            </a:r>
            <a:r>
              <a:rPr lang="en-US" sz="1200" dirty="0"/>
              <a:t> criteria (3/5 E’s)?</a:t>
            </a:r>
          </a:p>
        </p:txBody>
      </p:sp>
    </p:spTree>
    <p:extLst>
      <p:ext uri="{BB962C8B-B14F-4D97-AF65-F5344CB8AC3E}">
        <p14:creationId xmlns:p14="http://schemas.microsoft.com/office/powerpoint/2010/main" val="422077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5" grpId="0" animBg="1"/>
      <p:bldP spid="39" grpId="0" animBg="1"/>
      <p:bldP spid="40" grpId="0" animBg="1"/>
      <p:bldP spid="43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Gestapelde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PDCA’s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22544" y="1426975"/>
            <a:ext cx="5841960" cy="52833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54791" y="3470114"/>
            <a:ext cx="4804779" cy="2971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800429" y="5287790"/>
            <a:ext cx="3913505" cy="9050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err="1">
                <a:solidFill>
                  <a:schemeClr val="tx1"/>
                </a:solidFill>
              </a:rPr>
              <a:t>Rol</a:t>
            </a:r>
            <a:r>
              <a:rPr lang="en-US" dirty="0">
                <a:solidFill>
                  <a:schemeClr val="tx1"/>
                </a:solidFill>
              </a:rPr>
              <a:t> 1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824026" y="4389121"/>
            <a:ext cx="661180" cy="506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757183" y="5495778"/>
            <a:ext cx="661180" cy="506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690340" y="4389121"/>
            <a:ext cx="661180" cy="506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</a:t>
            </a:r>
          </a:p>
        </p:txBody>
      </p:sp>
      <p:cxnSp>
        <p:nvCxnSpPr>
          <p:cNvPr id="10" name="Curved Connector 9"/>
          <p:cNvCxnSpPr>
            <a:stCxn id="9" idx="0"/>
            <a:endCxn id="7" idx="0"/>
          </p:cNvCxnSpPr>
          <p:nvPr/>
        </p:nvCxnSpPr>
        <p:spPr>
          <a:xfrm rot="16200000" flipV="1">
            <a:off x="7087773" y="3455964"/>
            <a:ext cx="12700" cy="1866314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>
            <a:off x="6154616" y="4895557"/>
            <a:ext cx="933157" cy="600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0"/>
            <a:endCxn id="9" idx="2"/>
          </p:cNvCxnSpPr>
          <p:nvPr/>
        </p:nvCxnSpPr>
        <p:spPr>
          <a:xfrm flipV="1">
            <a:off x="7087773" y="4895557"/>
            <a:ext cx="933157" cy="6002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  <a:endCxn id="9" idx="1"/>
          </p:cNvCxnSpPr>
          <p:nvPr/>
        </p:nvCxnSpPr>
        <p:spPr>
          <a:xfrm>
            <a:off x="6485206" y="4642339"/>
            <a:ext cx="120513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4800430" y="4138248"/>
            <a:ext cx="3913505" cy="9050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err="1">
                <a:solidFill>
                  <a:schemeClr val="tx1"/>
                </a:solidFill>
              </a:rPr>
              <a:t>Rol</a:t>
            </a:r>
            <a:r>
              <a:rPr lang="en-US" dirty="0">
                <a:solidFill>
                  <a:schemeClr val="tx1"/>
                </a:solidFill>
              </a:rPr>
              <a:t> 2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543431" y="2410516"/>
            <a:ext cx="661180" cy="506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409745" y="2410516"/>
            <a:ext cx="661180" cy="506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</a:t>
            </a:r>
          </a:p>
        </p:txBody>
      </p:sp>
      <p:cxnSp>
        <p:nvCxnSpPr>
          <p:cNvPr id="17" name="Curved Connector 16"/>
          <p:cNvCxnSpPr>
            <a:stCxn id="16" idx="0"/>
            <a:endCxn id="15" idx="0"/>
          </p:cNvCxnSpPr>
          <p:nvPr/>
        </p:nvCxnSpPr>
        <p:spPr>
          <a:xfrm rot="16200000" flipV="1">
            <a:off x="6807178" y="1477359"/>
            <a:ext cx="12700" cy="1866314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" idx="3"/>
            <a:endCxn id="16" idx="1"/>
          </p:cNvCxnSpPr>
          <p:nvPr/>
        </p:nvCxnSpPr>
        <p:spPr>
          <a:xfrm>
            <a:off x="6204611" y="2663734"/>
            <a:ext cx="120513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371204" y="2147015"/>
            <a:ext cx="3913505" cy="9050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err="1">
                <a:solidFill>
                  <a:schemeClr val="tx1"/>
                </a:solidFill>
              </a:rPr>
              <a:t>Rol</a:t>
            </a:r>
            <a:r>
              <a:rPr lang="en-US" dirty="0">
                <a:solidFill>
                  <a:schemeClr val="tx1"/>
                </a:solidFill>
              </a:rPr>
              <a:t> 3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542854" y="457176"/>
            <a:ext cx="661180" cy="506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409168" y="457176"/>
            <a:ext cx="661180" cy="506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</a:t>
            </a:r>
          </a:p>
        </p:txBody>
      </p:sp>
      <p:cxnSp>
        <p:nvCxnSpPr>
          <p:cNvPr id="22" name="Curved Connector 21"/>
          <p:cNvCxnSpPr>
            <a:stCxn id="21" idx="0"/>
            <a:endCxn id="20" idx="0"/>
          </p:cNvCxnSpPr>
          <p:nvPr/>
        </p:nvCxnSpPr>
        <p:spPr>
          <a:xfrm rot="16200000" flipV="1">
            <a:off x="6806601" y="-475981"/>
            <a:ext cx="12700" cy="1866314"/>
          </a:xfrm>
          <a:prstGeom prst="curved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3"/>
            <a:endCxn id="21" idx="1"/>
          </p:cNvCxnSpPr>
          <p:nvPr/>
        </p:nvCxnSpPr>
        <p:spPr>
          <a:xfrm>
            <a:off x="6204034" y="710394"/>
            <a:ext cx="120513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4354791" y="107309"/>
            <a:ext cx="3913505" cy="9050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dirty="0" err="1">
                <a:solidFill>
                  <a:schemeClr val="tx1"/>
                </a:solidFill>
              </a:rPr>
              <a:t>Rol</a:t>
            </a:r>
            <a:r>
              <a:rPr lang="en-US" dirty="0">
                <a:solidFill>
                  <a:schemeClr val="tx1"/>
                </a:solidFill>
              </a:rPr>
              <a:t> 4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15" idx="2"/>
            <a:endCxn id="5" idx="0"/>
          </p:cNvCxnSpPr>
          <p:nvPr/>
        </p:nvCxnSpPr>
        <p:spPr>
          <a:xfrm>
            <a:off x="5874021" y="2916952"/>
            <a:ext cx="883160" cy="5531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" idx="0"/>
            <a:endCxn id="16" idx="2"/>
          </p:cNvCxnSpPr>
          <p:nvPr/>
        </p:nvCxnSpPr>
        <p:spPr>
          <a:xfrm flipV="1">
            <a:off x="6757181" y="2916952"/>
            <a:ext cx="983154" cy="5531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0" idx="2"/>
            <a:endCxn id="4" idx="0"/>
          </p:cNvCxnSpPr>
          <p:nvPr/>
        </p:nvCxnSpPr>
        <p:spPr>
          <a:xfrm>
            <a:off x="5873444" y="963612"/>
            <a:ext cx="870080" cy="4633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" idx="0"/>
            <a:endCxn id="21" idx="2"/>
          </p:cNvCxnSpPr>
          <p:nvPr/>
        </p:nvCxnSpPr>
        <p:spPr>
          <a:xfrm flipV="1">
            <a:off x="6743524" y="963612"/>
            <a:ext cx="996234" cy="4633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919069" y="4737027"/>
            <a:ext cx="1734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Verificatie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9922913" y="2404165"/>
            <a:ext cx="1731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Validatie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9922913" y="491037"/>
            <a:ext cx="1731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Validatie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9922913" y="2184026"/>
            <a:ext cx="173101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Verificatie</a:t>
            </a:r>
            <a:r>
              <a:rPr lang="en-US" sz="2400" dirty="0"/>
              <a:t>/</a:t>
            </a:r>
            <a:r>
              <a:rPr lang="en-US" sz="2400" dirty="0" err="1"/>
              <a:t>Validatie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130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4" grpId="0" animBg="1"/>
      <p:bldP spid="29" grpId="0"/>
      <p:bldP spid="30" grpId="0"/>
      <p:bldP spid="31" grpId="0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Analyseer de “driehoek” met jouw groep en jouw casus:</a:t>
            </a:r>
          </a:p>
          <a:p>
            <a:pPr lvl="1"/>
            <a:r>
              <a:rPr lang="nl-NL" dirty="0"/>
              <a:t>Maak een rijk plaatje, met daarin:</a:t>
            </a:r>
          </a:p>
          <a:p>
            <a:pPr lvl="1"/>
            <a:r>
              <a:rPr lang="nl-NL" dirty="0"/>
              <a:t>PQR voor de situatie en </a:t>
            </a:r>
            <a:r>
              <a:rPr lang="nl-NL" dirty="0" err="1"/>
              <a:t>PQR’s</a:t>
            </a:r>
            <a:r>
              <a:rPr lang="nl-NL" dirty="0"/>
              <a:t> voor verschillende rollen</a:t>
            </a:r>
          </a:p>
          <a:p>
            <a:pPr lvl="1"/>
            <a:r>
              <a:rPr lang="nl-NL" dirty="0"/>
              <a:t>Neem als startpunt de aanleiding van het project (de PR – het wat en het waarom)</a:t>
            </a:r>
          </a:p>
          <a:p>
            <a:r>
              <a:rPr lang="nl-NL" dirty="0"/>
              <a:t>Presenteer het rijke plaatje</a:t>
            </a:r>
          </a:p>
        </p:txBody>
      </p:sp>
    </p:spTree>
    <p:extLst>
      <p:ext uri="{BB962C8B-B14F-4D97-AF65-F5344CB8AC3E}">
        <p14:creationId xmlns:p14="http://schemas.microsoft.com/office/powerpoint/2010/main" val="234575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8813</TotalTime>
  <Words>728</Words>
  <Application>Microsoft Office PowerPoint</Application>
  <PresentationFormat>Widescreen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Frame</vt:lpstr>
      <vt:lpstr>Minor Fit voor de Toekomst  Organisatieontwikkeling door MT/DT en projectleiders  met projectmatig werken als katalysator</vt:lpstr>
      <vt:lpstr>Inhoud</vt:lpstr>
      <vt:lpstr>Aandachts-punten analyse</vt:lpstr>
      <vt:lpstr>Alles wat we doen sluit aan op:  3 principes  één axioma, twee opdrachten</vt:lpstr>
      <vt:lpstr>Spelregels</vt:lpstr>
      <vt:lpstr>Aanpak  Minor FvdT – workshops en toepassings-sessies</vt:lpstr>
      <vt:lpstr>CTF bouwstenen  met  PDCA en PQR</vt:lpstr>
      <vt:lpstr>Gestapelde PDCA’s</vt:lpstr>
      <vt:lpstr>Vandaag</vt:lpstr>
      <vt:lpstr>Tot het einde van het jaar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204</cp:revision>
  <dcterms:created xsi:type="dcterms:W3CDTF">2019-03-14T12:37:05Z</dcterms:created>
  <dcterms:modified xsi:type="dcterms:W3CDTF">2021-07-11T09:30:53Z</dcterms:modified>
</cp:coreProperties>
</file>