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19"/>
  </p:notesMasterIdLst>
  <p:sldIdLst>
    <p:sldId id="256" r:id="rId2"/>
    <p:sldId id="289" r:id="rId3"/>
    <p:sldId id="347" r:id="rId4"/>
    <p:sldId id="295" r:id="rId5"/>
    <p:sldId id="334" r:id="rId6"/>
    <p:sldId id="260" r:id="rId7"/>
    <p:sldId id="339" r:id="rId8"/>
    <p:sldId id="340" r:id="rId9"/>
    <p:sldId id="342" r:id="rId10"/>
    <p:sldId id="343" r:id="rId11"/>
    <p:sldId id="338" r:id="rId12"/>
    <p:sldId id="284" r:id="rId13"/>
    <p:sldId id="344" r:id="rId14"/>
    <p:sldId id="341" r:id="rId15"/>
    <p:sldId id="346" r:id="rId16"/>
    <p:sldId id="345" r:id="rId17"/>
    <p:sldId id="33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92982" autoAdjust="0"/>
  </p:normalViewPr>
  <p:slideViewPr>
    <p:cSldViewPr snapToGrid="0">
      <p:cViewPr varScale="1">
        <p:scale>
          <a:sx n="107" d="100"/>
          <a:sy n="107" d="100"/>
        </p:scale>
        <p:origin x="11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45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868A9-5095-45D0-A576-F6EFD84071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b="1" dirty="0"/>
              <a:t>Workshop </a:t>
            </a:r>
            <a:r>
              <a:rPr lang="en-US" sz="6000" b="1" dirty="0" smtClean="0"/>
              <a:t>3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>Minor 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/>
              <a:t>Toekomst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err="1" smtClean="0"/>
              <a:t>Kritische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vragen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</a:t>
            </a:r>
            <a:r>
              <a:rPr lang="nl-NL" sz="900" dirty="0" smtClean="0">
                <a:solidFill>
                  <a:schemeClr val="bg1"/>
                </a:solidFill>
              </a:rPr>
              <a:t>University</a:t>
            </a:r>
            <a:endParaRPr lang="nl-NL" sz="900" dirty="0">
              <a:solidFill>
                <a:schemeClr val="bg1"/>
              </a:solidFill>
            </a:endParaRPr>
          </a:p>
          <a:p>
            <a:pPr algn="r"/>
            <a:r>
              <a:rPr lang="nl-NL" sz="900" dirty="0" smtClean="0">
                <a:solidFill>
                  <a:schemeClr val="bg1"/>
                </a:solidFill>
              </a:rPr>
              <a:t>Maart 2021</a:t>
            </a:r>
            <a:endParaRPr lang="nl-NL" sz="900" dirty="0">
              <a:solidFill>
                <a:schemeClr val="bg1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Beschrijf de cultuur van de gemeente Veere.</a:t>
            </a:r>
          </a:p>
          <a:p>
            <a:endParaRPr lang="nl-NL" dirty="0"/>
          </a:p>
          <a:p>
            <a:r>
              <a:rPr lang="nl-NL" dirty="0" smtClean="0"/>
              <a:t>In wat voor opzichten is de cultuur in de loop der jaren veranderd?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Blinde</a:t>
            </a:r>
            <a:r>
              <a:rPr lang="en-US" dirty="0" smtClean="0"/>
              <a:t> </a:t>
            </a:r>
            <a:r>
              <a:rPr lang="en-US" dirty="0" err="1" smtClean="0"/>
              <a:t>vlekken</a:t>
            </a:r>
            <a:endParaRPr lang="en-US" dirty="0"/>
          </a:p>
        </p:txBody>
      </p:sp>
      <p:pic>
        <p:nvPicPr>
          <p:cNvPr id="5" name="Picture 4" descr="https://upload.wikimedia.org/wikipedia/commons/thumb/e/e7/Necker_cube.svg/125px-Necker_cube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490" y="902824"/>
            <a:ext cx="1395714" cy="171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13" descr="https://upload.wikimedia.org/wikipedia/commons/thumb/e/ee/Cube1.svg/125px-Cube1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497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4" descr="https://upload.wikimedia.org/wikipedia/commons/thumb/7/7d/Cube2.svg/125px-Cube2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204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Afbeeldingsresultaat voor vase illusio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363" y="4324898"/>
            <a:ext cx="1679967" cy="14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00289" y="1527509"/>
            <a:ext cx="1760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Necker cube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325389" y="4817690"/>
            <a:ext cx="155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Rubin vase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063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Tweede-orde-observaties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522" y="208846"/>
            <a:ext cx="9405337" cy="66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 denken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3839827" cy="5120640"/>
          </a:xfrm>
        </p:spPr>
        <p:txBody>
          <a:bodyPr/>
          <a:lstStyle/>
          <a:p>
            <a:r>
              <a:rPr lang="nl-NL" dirty="0" smtClean="0"/>
              <a:t>Vraagstukken zijn vaak complex en wij hebben maar een beperkt zicht op de complexiteit</a:t>
            </a:r>
          </a:p>
          <a:p>
            <a:pPr lvl="1"/>
            <a:r>
              <a:rPr lang="nl-NL" dirty="0" smtClean="0"/>
              <a:t>Iedereen heeft zijn eigen bril (wereldbeelden)</a:t>
            </a:r>
          </a:p>
          <a:p>
            <a:pPr lvl="1"/>
            <a:r>
              <a:rPr lang="nl-NL" dirty="0" smtClean="0"/>
              <a:t>Kijk niet alleen naar het vraagstuk vanuit ieders bril, maar kijk vooral ook naar het soort bril die iemand opzet</a:t>
            </a:r>
          </a:p>
          <a:p>
            <a:endParaRPr lang="nl-NL" dirty="0" smtClean="0"/>
          </a:p>
          <a:p>
            <a:r>
              <a:rPr lang="nl-NL" dirty="0" smtClean="0"/>
              <a:t>Dit uitgangspunt is de basis van Critical Systems Heuristics (CSH)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095" y="1995678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3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Systems Heuristics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Bronnen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66156"/>
              </p:ext>
            </p:extLst>
          </p:nvPr>
        </p:nvGraphicFramePr>
        <p:xfrm>
          <a:off x="3685735" y="442077"/>
          <a:ext cx="8032653" cy="5964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1730">
                  <a:extLst>
                    <a:ext uri="{9D8B030D-6E8A-4147-A177-3AD203B41FA5}">
                      <a16:colId xmlns:a16="http://schemas.microsoft.com/office/drawing/2014/main" val="246329507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2027953447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1732808788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1185816024"/>
                    </a:ext>
                  </a:extLst>
                </a:gridCol>
                <a:gridCol w="1225733">
                  <a:extLst>
                    <a:ext uri="{9D8B030D-6E8A-4147-A177-3AD203B41FA5}">
                      <a16:colId xmlns:a16="http://schemas.microsoft.com/office/drawing/2014/main" val="2798736513"/>
                    </a:ext>
                  </a:extLst>
                </a:gridCol>
              </a:tblGrid>
              <a:tr h="2025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beïnvloeding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Grensoordelen over het beschouwde systeem (S)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5008766"/>
                  </a:ext>
                </a:extLst>
              </a:tr>
              <a:tr h="635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Sociale rollen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belanghebbenden)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Specifieke belangen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inzet)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Kernproblemen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vraagstukken van belanghebbenden)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877132"/>
                  </a:ext>
                </a:extLst>
              </a:tr>
              <a:tr h="1068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motivatie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Begunstigde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is (zou moeten zijn) de begunstigde van het system (S)?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Bedoeling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is (zou moeten zijn) de bedoeling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Maatregelen voor verbetering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zijn (zou moeten zijn) de maatregelen voor verbetering?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De betrokkenen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4413046"/>
                  </a:ext>
                </a:extLst>
              </a:tr>
              <a:tr h="128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macht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Beslisser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heeft (zou moeten hebben) de controle over de condities voor het slagen van S.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Middelen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succesfactoren worden (zouden moeten worden) gecontroleerd door de beslisser?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Beslissingskader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succesfactoren zijn (zouden moeten zijn) buiten de invloedsfeer van de beslisser?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000079"/>
                  </a:ext>
                </a:extLst>
              </a:tr>
              <a:tr h="1068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Kennisbronnen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Experts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heeft (zou moeten hebben) relevante kennis over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Expertise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nieuwe expertise (kennis en vaardigheden) is (zou moeten zijn) relevant voor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Garantsteller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garandeert (zou moeten garanderen) een succesvolle implementatie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19852"/>
                  </a:ext>
                </a:extLst>
              </a:tr>
              <a:tr h="170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Bronnen van </a:t>
                      </a:r>
                      <a:r>
                        <a:rPr lang="nl-NL" sz="900" dirty="0" err="1">
                          <a:effectLst/>
                        </a:rPr>
                        <a:t>leigitimiteit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Getuige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is (zou moeten zijn) de getuige die de belangen van de getroffenen bewaakt die niet betrokken zijn bij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Emancipatie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bewaakt (zou moeten bewaken) de negatieve gevolgen in de persoonlijke ontwikkeling van de getroffenen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Wereldbeeld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is (zou moeten zijn) het speelveld waarin verschillende wereldbeelden van zowel betrokkenen als getroffenen worden geaccommodeerd?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De getroffenen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9185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4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 denken, kritische vragen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PQR 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Gebruik de kritische vragen voor het invullen van de PQR formule:</a:t>
            </a:r>
            <a:endParaRPr lang="nl-NL" dirty="0"/>
          </a:p>
          <a:p>
            <a:pPr lvl="1"/>
            <a:r>
              <a:rPr lang="nl-NL" dirty="0" smtClean="0"/>
              <a:t>Wat en Waarom (P-R): reden van bestaan (cultuur, identiteit)</a:t>
            </a:r>
          </a:p>
          <a:p>
            <a:pPr lvl="1"/>
            <a:r>
              <a:rPr lang="nl-NL" dirty="0" smtClean="0"/>
              <a:t>Hoe (Q’s): hoe geven we daar invulling 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Neem de kritische vragen door</a:t>
            </a:r>
            <a:r>
              <a:rPr lang="nl-NL" dirty="0">
                <a:solidFill>
                  <a:schemeClr val="tx1"/>
                </a:solidFill>
              </a:rPr>
              <a:t>. (Rake vragen voor de verkenning van wereldbeelden en mogelijkheden van betrokkenen in uitdagende </a:t>
            </a:r>
            <a:r>
              <a:rPr lang="nl-NL" dirty="0" smtClean="0">
                <a:solidFill>
                  <a:schemeClr val="tx1"/>
                </a:solidFill>
              </a:rPr>
              <a:t>situaties, zie workshop 3.)</a:t>
            </a:r>
          </a:p>
          <a:p>
            <a:endParaRPr lang="nl-NL" dirty="0" smtClean="0"/>
          </a:p>
          <a:p>
            <a:r>
              <a:rPr lang="nl-NL" dirty="0" smtClean="0"/>
              <a:t>Zijn er vragen over de kritische vragen?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92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56E1-7325-4BF9-A475-E7AD6208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	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D9B97-8B1E-404F-A864-842006D99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 de </a:t>
            </a:r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> toe </a:t>
            </a:r>
            <a:r>
              <a:rPr lang="en-US" dirty="0"/>
              <a:t>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je in de </a:t>
            </a:r>
            <a:r>
              <a:rPr lang="en-US" dirty="0" err="1"/>
              <a:t>praktijk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bezig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. Neem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uitwerking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toepassingssessie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16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Workshop </a:t>
            </a:r>
            <a:r>
              <a:rPr lang="nl-NL" dirty="0" smtClean="0"/>
              <a:t>3:</a:t>
            </a:r>
            <a:endParaRPr lang="nl-NL" dirty="0"/>
          </a:p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 </a:t>
            </a:r>
          </a:p>
          <a:p>
            <a:r>
              <a:rPr lang="nl-NL" dirty="0" smtClean="0"/>
              <a:t>Wereldbeelden: verdieping </a:t>
            </a:r>
            <a:r>
              <a:rPr lang="nl-NL" dirty="0" smtClean="0"/>
              <a:t>PQR d.m.v. kritische vragen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Alles</a:t>
            </a:r>
            <a:r>
              <a:rPr lang="en-US" dirty="0"/>
              <a:t> wat we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sluit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op: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 </a:t>
            </a:r>
            <a:r>
              <a:rPr lang="en-US" dirty="0" err="1"/>
              <a:t>principes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nl-NL" dirty="0"/>
              <a:t>één axioma,</a:t>
            </a:r>
            <a:br>
              <a:rPr lang="nl-NL" dirty="0"/>
            </a:br>
            <a:r>
              <a:rPr lang="nl-NL" dirty="0"/>
              <a:t>twee opdrachten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69269" y="864108"/>
            <a:ext cx="4923039" cy="512064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Axioma: </a:t>
            </a:r>
            <a:r>
              <a:rPr lang="nl-NL" i="1" dirty="0"/>
              <a:t>we </a:t>
            </a:r>
            <a:r>
              <a:rPr lang="nl-NL" i="1" dirty="0" err="1"/>
              <a:t>got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move</a:t>
            </a:r>
            <a:r>
              <a:rPr lang="nl-NL" dirty="0"/>
              <a:t>, een feit en een </a:t>
            </a:r>
            <a:r>
              <a:rPr lang="nl-NL" i="1" dirty="0"/>
              <a:t>call </a:t>
            </a:r>
            <a:r>
              <a:rPr lang="nl-NL" i="1" dirty="0" err="1"/>
              <a:t>to</a:t>
            </a:r>
            <a:r>
              <a:rPr lang="nl-NL" i="1" dirty="0"/>
              <a:t> action.</a:t>
            </a:r>
          </a:p>
          <a:p>
            <a:r>
              <a:rPr lang="nl-NL" dirty="0"/>
              <a:t>Opdracht 1: creëer bewegingsruimte</a:t>
            </a:r>
          </a:p>
          <a:p>
            <a:pPr lvl="1"/>
            <a:r>
              <a:rPr lang="nl-NL" dirty="0"/>
              <a:t>Wederzijds begrip (</a:t>
            </a:r>
            <a:r>
              <a:rPr lang="nl-NL" i="1" dirty="0" err="1"/>
              <a:t>mutual</a:t>
            </a:r>
            <a:r>
              <a:rPr lang="nl-NL" i="1" dirty="0"/>
              <a:t> </a:t>
            </a:r>
            <a:r>
              <a:rPr lang="nl-NL" i="1" dirty="0" err="1"/>
              <a:t>understanding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Herkennen en erkennen van elkaars wereldbeelden (niet noodzakelijkerwijs eens zijn)</a:t>
            </a:r>
          </a:p>
          <a:p>
            <a:pPr lvl="2"/>
            <a:r>
              <a:rPr lang="nl-NL" dirty="0"/>
              <a:t>Oordeel uitstellen</a:t>
            </a:r>
          </a:p>
          <a:p>
            <a:r>
              <a:rPr lang="nl-NL" dirty="0"/>
              <a:t>Opdracht 2: bepaal de juiste richting</a:t>
            </a:r>
          </a:p>
          <a:p>
            <a:pPr lvl="1"/>
            <a:r>
              <a:rPr lang="nl-NL" dirty="0"/>
              <a:t>Gedeelde betekenis (</a:t>
            </a:r>
            <a:r>
              <a:rPr lang="nl-NL" i="1" dirty="0"/>
              <a:t>shared </a:t>
            </a:r>
            <a:r>
              <a:rPr lang="nl-NL" i="1" dirty="0" err="1"/>
              <a:t>meaning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Sturen op culturele identiteit: wie zijn we, wat doen we?</a:t>
            </a:r>
          </a:p>
          <a:p>
            <a:pPr lvl="2"/>
            <a:r>
              <a:rPr lang="nl-NL" dirty="0"/>
              <a:t>Verificatie (dingen goed doen)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validatie (gezamenlijk de goede dingen doen). Uiteindelijk doen we de goede dingen goed.</a:t>
            </a:r>
            <a:endParaRPr lang="nl-NL" dirty="0"/>
          </a:p>
          <a:p>
            <a:pPr lvl="1"/>
            <a:r>
              <a:rPr lang="nl-NL" dirty="0"/>
              <a:t>Met als doel veranderingen te bewerkstelligen</a:t>
            </a:r>
          </a:p>
          <a:p>
            <a:pPr lvl="2"/>
            <a:r>
              <a:rPr lang="nl-NL" dirty="0"/>
              <a:t>Beargumenteerd wenselijk en cultureel haalbaar</a:t>
            </a:r>
          </a:p>
          <a:p>
            <a:pPr lvl="2"/>
            <a:r>
              <a:rPr lang="nl-NL" dirty="0"/>
              <a:t>Blijvende impact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95" y="864108"/>
            <a:ext cx="2874191" cy="2111732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688" y="3269153"/>
            <a:ext cx="2097206" cy="245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4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Soft Systems </a:t>
            </a:r>
            <a:r>
              <a:rPr lang="nl-NL" dirty="0" err="1"/>
              <a:t>Methodology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4444738" cy="5120640"/>
          </a:xfrm>
        </p:spPr>
        <p:txBody>
          <a:bodyPr>
            <a:normAutofit/>
          </a:bodyPr>
          <a:lstStyle/>
          <a:p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om </a:t>
            </a:r>
            <a:r>
              <a:rPr lang="en-US" dirty="0" err="1"/>
              <a:t>vooruitgang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 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problematische</a:t>
            </a:r>
            <a:r>
              <a:rPr lang="en-US" dirty="0"/>
              <a:t> </a:t>
            </a:r>
            <a:r>
              <a:rPr lang="en-US" dirty="0" err="1"/>
              <a:t>situatie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Finding out (de </a:t>
            </a:r>
            <a:r>
              <a:rPr lang="en-US" dirty="0" err="1"/>
              <a:t>belanghebbenden</a:t>
            </a:r>
            <a:r>
              <a:rPr lang="en-US" dirty="0"/>
              <a:t> en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belangen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Model building (</a:t>
            </a:r>
            <a:r>
              <a:rPr lang="en-US" b="1" dirty="0" err="1"/>
              <a:t>expliciteren</a:t>
            </a:r>
            <a:r>
              <a:rPr lang="en-US" b="1" dirty="0"/>
              <a:t> van </a:t>
            </a:r>
            <a:r>
              <a:rPr lang="en-US" b="1" dirty="0" err="1"/>
              <a:t>wereldbeelden</a:t>
            </a:r>
            <a:r>
              <a:rPr lang="en-US" b="1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Discussing</a:t>
            </a:r>
            <a:r>
              <a:rPr lang="nl-NL" dirty="0"/>
              <a:t> and </a:t>
            </a:r>
            <a:r>
              <a:rPr lang="nl-NL" dirty="0" err="1"/>
              <a:t>debating</a:t>
            </a:r>
            <a:r>
              <a:rPr lang="nl-NL" dirty="0"/>
              <a:t> (accommoderen van wereldbeelden)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err="1"/>
              <a:t>Taking</a:t>
            </a:r>
            <a:r>
              <a:rPr lang="nl-NL" dirty="0"/>
              <a:t> action (verbeteren van de problematische situatie)</a:t>
            </a:r>
          </a:p>
          <a:p>
            <a:r>
              <a:rPr lang="en-US" dirty="0" err="1"/>
              <a:t>Dit</a:t>
            </a:r>
            <a:r>
              <a:rPr lang="en-US" dirty="0"/>
              <a:t> is in </a:t>
            </a:r>
            <a:r>
              <a:rPr lang="en-US" dirty="0" err="1"/>
              <a:t>essentie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groepsleerproces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167" y="1638766"/>
            <a:ext cx="2513113" cy="37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Systems Methodology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PQR </a:t>
            </a:r>
            <a:r>
              <a:rPr lang="en-US" dirty="0" err="1"/>
              <a:t>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 = Wat</a:t>
            </a:r>
          </a:p>
          <a:p>
            <a:pPr lvl="1"/>
            <a:r>
              <a:rPr lang="en-US" dirty="0"/>
              <a:t>Q = Hoe</a:t>
            </a:r>
          </a:p>
          <a:p>
            <a:pPr lvl="1"/>
            <a:r>
              <a:rPr lang="en-US" dirty="0"/>
              <a:t>R = </a:t>
            </a:r>
            <a:r>
              <a:rPr lang="en-US" dirty="0" err="1"/>
              <a:t>Waarom</a:t>
            </a:r>
            <a:endParaRPr lang="en-US" dirty="0"/>
          </a:p>
          <a:p>
            <a:endParaRPr lang="en-US" dirty="0"/>
          </a:p>
          <a:p>
            <a:r>
              <a:rPr lang="en-US" dirty="0"/>
              <a:t>Doe </a:t>
            </a:r>
            <a:r>
              <a:rPr lang="en-US" b="1" dirty="0"/>
              <a:t>P</a:t>
            </a:r>
            <a:r>
              <a:rPr lang="en-US" dirty="0"/>
              <a:t>, door </a:t>
            </a:r>
            <a:r>
              <a:rPr lang="en-US" dirty="0" err="1"/>
              <a:t>middel</a:t>
            </a:r>
            <a:r>
              <a:rPr lang="en-US" dirty="0"/>
              <a:t> van </a:t>
            </a:r>
            <a:r>
              <a:rPr lang="en-US" b="1" dirty="0"/>
              <a:t>Q</a:t>
            </a:r>
            <a:r>
              <a:rPr lang="en-US" dirty="0"/>
              <a:t>, om </a:t>
            </a:r>
            <a:r>
              <a:rPr lang="en-US" b="1" dirty="0"/>
              <a:t>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</a:t>
            </a:r>
            <a:endParaRPr lang="en-US" b="1" dirty="0"/>
          </a:p>
          <a:p>
            <a:pPr marL="502920" lvl="1" indent="0">
              <a:buNone/>
            </a:pPr>
            <a:r>
              <a:rPr lang="en-US" dirty="0"/>
              <a:t>(Do </a:t>
            </a:r>
            <a:r>
              <a:rPr lang="en-US" b="1" dirty="0"/>
              <a:t>P</a:t>
            </a:r>
            <a:r>
              <a:rPr lang="en-US" dirty="0"/>
              <a:t> by </a:t>
            </a:r>
            <a:r>
              <a:rPr lang="en-US" b="1" dirty="0"/>
              <a:t>Q</a:t>
            </a:r>
            <a:r>
              <a:rPr lang="en-US" dirty="0"/>
              <a:t> in order to achieve </a:t>
            </a:r>
            <a:r>
              <a:rPr lang="en-US" b="1" dirty="0"/>
              <a:t>R)</a:t>
            </a:r>
          </a:p>
          <a:p>
            <a:endParaRPr lang="en-US" dirty="0"/>
          </a:p>
          <a:p>
            <a:r>
              <a:rPr lang="en-US" dirty="0" err="1"/>
              <a:t>Voorbeeld</a:t>
            </a:r>
            <a:r>
              <a:rPr lang="en-US" dirty="0"/>
              <a:t>: </a:t>
            </a:r>
            <a:r>
              <a:rPr lang="en-US" dirty="0" err="1"/>
              <a:t>verf</a:t>
            </a:r>
            <a:r>
              <a:rPr lang="en-US" dirty="0"/>
              <a:t> het huis, met de hand, in de </a:t>
            </a:r>
            <a:r>
              <a:rPr lang="en-US" dirty="0" err="1"/>
              <a:t>voorgeschreven</a:t>
            </a:r>
            <a:r>
              <a:rPr lang="en-US" dirty="0"/>
              <a:t> </a:t>
            </a:r>
            <a:r>
              <a:rPr lang="en-US" dirty="0" err="1"/>
              <a:t>kleuren</a:t>
            </a:r>
            <a:r>
              <a:rPr lang="en-US" dirty="0"/>
              <a:t> om het </a:t>
            </a:r>
            <a:r>
              <a:rPr lang="en-US" dirty="0" err="1"/>
              <a:t>uiterlijk</a:t>
            </a:r>
            <a:r>
              <a:rPr lang="en-US" dirty="0"/>
              <a:t> van het huis in de </a:t>
            </a:r>
            <a:r>
              <a:rPr lang="en-US" dirty="0" err="1"/>
              <a:t>buurt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8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71" y="748118"/>
            <a:ext cx="7287246" cy="535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Wereldbeeld, wereldbeschouwing of maatschappijbeeld is het algemene idee dat de mensen hebben over de </a:t>
            </a:r>
            <a:r>
              <a:rPr lang="nl-NL" dirty="0" smtClean="0"/>
              <a:t>wereld. Het </a:t>
            </a:r>
            <a:r>
              <a:rPr lang="nl-NL" dirty="0"/>
              <a:t>betreft het geheel aan op- en misvattingen omtrent het eigen bestaan van de mens en van de wereld, al dan niet gekaderd binnen religieuze of magische </a:t>
            </a:r>
            <a:r>
              <a:rPr lang="nl-NL" dirty="0" smtClean="0"/>
              <a:t>overtuigingen.</a:t>
            </a:r>
          </a:p>
          <a:p>
            <a:pPr marL="0" indent="0">
              <a:buNone/>
            </a:pPr>
            <a:r>
              <a:rPr lang="nl-NL" dirty="0" smtClean="0"/>
              <a:t>In </a:t>
            </a:r>
            <a:r>
              <a:rPr lang="nl-NL" dirty="0"/>
              <a:t>de omgangstaal wordt er ook opvattingen over hoe de wereld zou moeten zijn mee bedoeld</a:t>
            </a:r>
            <a:r>
              <a:rPr lang="nl-NL" dirty="0" smtClean="0"/>
              <a:t>.</a:t>
            </a:r>
          </a:p>
          <a:p>
            <a:pPr marL="0" indent="0" algn="r">
              <a:buNone/>
            </a:pPr>
            <a:r>
              <a:rPr lang="nl-NL" dirty="0" smtClean="0"/>
              <a:t>(bron: </a:t>
            </a:r>
            <a:r>
              <a:rPr lang="nl-NL" dirty="0" err="1" smtClean="0"/>
              <a:t>wikipedia</a:t>
            </a:r>
            <a:r>
              <a:rPr lang="nl-NL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Benoem wereldbeelden over het gevangeniswezen.</a:t>
            </a:r>
          </a:p>
          <a:p>
            <a:endParaRPr lang="nl-NL" dirty="0"/>
          </a:p>
          <a:p>
            <a:r>
              <a:rPr lang="nl-NL" dirty="0" smtClean="0"/>
              <a:t>Bekijk wereldbeelden uit het perspectief van diverse belanghebbenden, bijvoorbeeld gedetineerde, “brave” burger, rechter, advocaat, cipier.</a:t>
            </a:r>
          </a:p>
          <a:p>
            <a:endParaRPr lang="nl-NL" dirty="0"/>
          </a:p>
          <a:p>
            <a:r>
              <a:rPr lang="nl-NL" dirty="0" smtClean="0"/>
              <a:t>Wat valt je op? Welke aannames heb je gemaakt?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7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Wederzijdse beïnvloeding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5119987" cy="5120640"/>
          </a:xfrm>
        </p:spPr>
        <p:txBody>
          <a:bodyPr/>
          <a:lstStyle/>
          <a:p>
            <a:r>
              <a:rPr lang="nl-NL" dirty="0" smtClean="0"/>
              <a:t>Actie</a:t>
            </a:r>
            <a:r>
              <a:rPr lang="en-US" dirty="0" smtClean="0"/>
              <a:t> en </a:t>
            </a:r>
            <a:r>
              <a:rPr lang="en-US" dirty="0" err="1" smtClean="0"/>
              <a:t>reactie</a:t>
            </a:r>
            <a:r>
              <a:rPr lang="en-US" dirty="0" smtClean="0"/>
              <a:t> – </a:t>
            </a:r>
            <a:r>
              <a:rPr lang="en-US" dirty="0" err="1" smtClean="0"/>
              <a:t>wij</a:t>
            </a:r>
            <a:r>
              <a:rPr lang="en-US" dirty="0" smtClean="0"/>
              <a:t> </a:t>
            </a:r>
            <a:r>
              <a:rPr lang="en-US" dirty="0" err="1" smtClean="0"/>
              <a:t>reageren</a:t>
            </a:r>
            <a:r>
              <a:rPr lang="en-US" dirty="0" smtClean="0"/>
              <a:t> op </a:t>
            </a:r>
            <a:r>
              <a:rPr lang="en-US" dirty="0" err="1" smtClean="0"/>
              <a:t>elkaar</a:t>
            </a:r>
            <a:endParaRPr lang="en-US" dirty="0" smtClean="0"/>
          </a:p>
          <a:p>
            <a:pPr lvl="1"/>
            <a:r>
              <a:rPr lang="nl-NL" dirty="0" smtClean="0"/>
              <a:t>Iedereen acteert vanuit zijn eigen denkbeelden (identiteit, wereldbeelden)</a:t>
            </a:r>
          </a:p>
          <a:p>
            <a:pPr lvl="1"/>
            <a:r>
              <a:rPr lang="nl-NL" dirty="0" smtClean="0"/>
              <a:t>Wat wordt teruggekregen van anderen proberen we in te passen in onze eigen denkbeelden, soms resonantie en soms afwijzing</a:t>
            </a:r>
          </a:p>
          <a:p>
            <a:pPr lvl="1"/>
            <a:r>
              <a:rPr lang="nl-NL" dirty="0" smtClean="0"/>
              <a:t>Door de interactie veranderen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denkbeelden</a:t>
            </a:r>
            <a:r>
              <a:rPr lang="en-US" dirty="0" smtClean="0"/>
              <a:t>,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geleidelijk</a:t>
            </a:r>
            <a:r>
              <a:rPr lang="en-US" dirty="0" smtClean="0"/>
              <a:t> en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radicaal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cultuur</a:t>
            </a:r>
            <a:r>
              <a:rPr lang="en-US" dirty="0" smtClean="0"/>
              <a:t> – </a:t>
            </a:r>
            <a:r>
              <a:rPr lang="en-US" dirty="0" err="1" smtClean="0"/>
              <a:t>wie</a:t>
            </a:r>
            <a:r>
              <a:rPr lang="en-US" dirty="0" smtClean="0"/>
              <a:t> we </a:t>
            </a:r>
            <a:r>
              <a:rPr lang="en-US" dirty="0" err="1" smtClean="0"/>
              <a:t>zijn</a:t>
            </a:r>
            <a:r>
              <a:rPr lang="en-US" dirty="0" smtClean="0"/>
              <a:t> en wat we </a:t>
            </a:r>
            <a:r>
              <a:rPr lang="en-US" dirty="0" err="1" smtClean="0"/>
              <a:t>doen</a:t>
            </a:r>
            <a:r>
              <a:rPr lang="en-US" dirty="0" smtClean="0"/>
              <a:t> - 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gecr</a:t>
            </a:r>
            <a:r>
              <a:rPr lang="nl-NL" dirty="0" err="1" smtClean="0"/>
              <a:t>eëerd</a:t>
            </a:r>
            <a:r>
              <a:rPr lang="nl-NL" dirty="0" smtClean="0"/>
              <a:t> door wederzijdse beïnvloeding</a:t>
            </a:r>
          </a:p>
          <a:p>
            <a:pPr lvl="1"/>
            <a:r>
              <a:rPr lang="nl-NL" dirty="0"/>
              <a:t>Dit is onze </a:t>
            </a:r>
            <a:r>
              <a:rPr lang="nl-NL" dirty="0" smtClean="0"/>
              <a:t>traditie, en die is aan verandering onderhevig – denk aan Sinterklaas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255" y="2202649"/>
            <a:ext cx="2635875" cy="24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7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10306</TotalTime>
  <Words>1020</Words>
  <Application>Microsoft Office PowerPoint</Application>
  <PresentationFormat>Widescreen</PresentationFormat>
  <Paragraphs>126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Times New Roman</vt:lpstr>
      <vt:lpstr>Wingdings 2</vt:lpstr>
      <vt:lpstr>Frame</vt:lpstr>
      <vt:lpstr>Workshop 3 Minor Fit voor de Toekomst  Kritische vragen</vt:lpstr>
      <vt:lpstr>Inhoud</vt:lpstr>
      <vt:lpstr>Alles wat we doen sluit aan op:  3 principes  één axioma, twee opdrachten</vt:lpstr>
      <vt:lpstr>Soft Systems Methodology</vt:lpstr>
      <vt:lpstr>Soft Systems Methodology  PQR formule</vt:lpstr>
      <vt:lpstr>Wereldbeelden, aannames en  overtuigingen ontdekken</vt:lpstr>
      <vt:lpstr>Wereldbeelden, aannames en  overtuigingen ontdekken</vt:lpstr>
      <vt:lpstr>Oefening</vt:lpstr>
      <vt:lpstr>Wederzijdse beïnvloeding</vt:lpstr>
      <vt:lpstr>Oefening</vt:lpstr>
      <vt:lpstr>Blinde vlekken</vt:lpstr>
      <vt:lpstr>Kritisch denken  Tweede-orde-observaties</vt:lpstr>
      <vt:lpstr>Kritisch denken</vt:lpstr>
      <vt:lpstr>Critical Systems Heuristics  Bronnen voor kritische vragen</vt:lpstr>
      <vt:lpstr>Kritisch denken, kritische vragen  en  PQR formule</vt:lpstr>
      <vt:lpstr>Oefening</vt:lpstr>
      <vt:lpstr>Voor de volgende keer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214</cp:revision>
  <dcterms:created xsi:type="dcterms:W3CDTF">2019-03-14T12:37:05Z</dcterms:created>
  <dcterms:modified xsi:type="dcterms:W3CDTF">2021-03-29T15:39:12Z</dcterms:modified>
</cp:coreProperties>
</file>