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notesMasterIdLst>
    <p:notesMasterId r:id="rId19"/>
  </p:notesMasterIdLst>
  <p:sldIdLst>
    <p:sldId id="256" r:id="rId2"/>
    <p:sldId id="289" r:id="rId3"/>
    <p:sldId id="360" r:id="rId4"/>
    <p:sldId id="361" r:id="rId5"/>
    <p:sldId id="287" r:id="rId6"/>
    <p:sldId id="295" r:id="rId7"/>
    <p:sldId id="260" r:id="rId8"/>
    <p:sldId id="299" r:id="rId9"/>
    <p:sldId id="334" r:id="rId10"/>
    <p:sldId id="327" r:id="rId11"/>
    <p:sldId id="339" r:id="rId12"/>
    <p:sldId id="284" r:id="rId13"/>
    <p:sldId id="341" r:id="rId14"/>
    <p:sldId id="337" r:id="rId15"/>
    <p:sldId id="362" r:id="rId16"/>
    <p:sldId id="363" r:id="rId17"/>
    <p:sldId id="3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5" autoAdjust="0"/>
    <p:restoredTop sz="92982" autoAdjust="0"/>
  </p:normalViewPr>
  <p:slideViewPr>
    <p:cSldViewPr snapToGrid="0">
      <p:cViewPr varScale="1">
        <p:scale>
          <a:sx n="63" d="100"/>
          <a:sy n="63" d="100"/>
        </p:scale>
        <p:origin x="10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45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29313-677B-4263-891B-82FC2771E215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868A9-5095-45D0-A576-F6EFD8407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35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868A9-5095-45D0-A576-F6EFD84071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7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6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1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2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6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6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1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7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7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8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6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F7671-D8EC-41EF-84CF-0474EF8C6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233131"/>
            <a:ext cx="9134669" cy="325526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6000" b="1" dirty="0"/>
              <a:t>Workshop 4</a:t>
            </a:r>
            <a:br>
              <a:rPr lang="en-US" sz="6000" b="1" dirty="0"/>
            </a:br>
            <a:r>
              <a:rPr lang="en-US" sz="6000" b="1" dirty="0"/>
              <a:t>Minor Fit </a:t>
            </a:r>
            <a:r>
              <a:rPr lang="en-US" sz="6000" b="1" dirty="0" err="1"/>
              <a:t>voor</a:t>
            </a:r>
            <a:r>
              <a:rPr lang="en-US" sz="6000" b="1" dirty="0"/>
              <a:t> de </a:t>
            </a:r>
            <a:r>
              <a:rPr lang="en-US" sz="6000" b="1" dirty="0" err="1"/>
              <a:t>Toekomst</a:t>
            </a:r>
            <a:br>
              <a:rPr lang="en-US" sz="6000" b="1" dirty="0"/>
            </a:br>
            <a:br>
              <a:rPr lang="en-US" sz="6000" b="1" dirty="0"/>
            </a:br>
            <a:r>
              <a:rPr lang="en-US" sz="6000" b="1" dirty="0" err="1"/>
              <a:t>Aan</a:t>
            </a:r>
            <a:r>
              <a:rPr lang="en-US" sz="6000" b="1" dirty="0"/>
              <a:t> de slag in de </a:t>
            </a:r>
            <a:r>
              <a:rPr lang="en-US" sz="6000" b="1" dirty="0" err="1"/>
              <a:t>praktijk</a:t>
            </a:r>
            <a:endParaRPr lang="nl-NL" sz="6000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847339-1344-41DD-91C1-2C8DB076B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844" y="4567302"/>
            <a:ext cx="8268123" cy="1382839"/>
          </a:xfrm>
        </p:spPr>
        <p:txBody>
          <a:bodyPr anchor="ctr">
            <a:normAutofit/>
          </a:bodyPr>
          <a:lstStyle/>
          <a:p>
            <a:r>
              <a:rPr lang="nl-NL" sz="900" dirty="0">
                <a:solidFill>
                  <a:schemeClr val="bg1"/>
                </a:solidFill>
              </a:rPr>
              <a:t>Hans de Bruin, HZ University of Applied Sciences</a:t>
            </a:r>
          </a:p>
          <a:p>
            <a:r>
              <a:rPr lang="nl-NL" sz="900" dirty="0">
                <a:solidFill>
                  <a:schemeClr val="bg1"/>
                </a:solidFill>
              </a:rPr>
              <a:t>Petra de Braal, </a:t>
            </a:r>
            <a:r>
              <a:rPr lang="nl-NL" sz="900" dirty="0" err="1">
                <a:solidFill>
                  <a:schemeClr val="bg1"/>
                </a:solidFill>
              </a:rPr>
              <a:t>Solidarity</a:t>
            </a:r>
            <a:r>
              <a:rPr lang="nl-NL" sz="900" dirty="0">
                <a:solidFill>
                  <a:schemeClr val="bg1"/>
                </a:solidFill>
              </a:rPr>
              <a:t> University</a:t>
            </a:r>
          </a:p>
          <a:p>
            <a:r>
              <a:rPr lang="en-US" sz="900" dirty="0">
                <a:solidFill>
                  <a:schemeClr val="bg1"/>
                </a:solidFill>
              </a:rPr>
              <a:t>Daniëlle Mostert, HZ University of Applied Sciences</a:t>
            </a:r>
            <a:endParaRPr lang="nl-NL" sz="900" dirty="0">
              <a:solidFill>
                <a:schemeClr val="bg1"/>
              </a:solidFill>
            </a:endParaRPr>
          </a:p>
          <a:p>
            <a:pPr algn="r"/>
            <a:r>
              <a:rPr lang="nl-NL" sz="900" dirty="0">
                <a:solidFill>
                  <a:schemeClr val="bg1"/>
                </a:solidFill>
              </a:rPr>
              <a:t>Oktober - November 2020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395A041-A773-4D2B-9B05-568B4BF97C35}"/>
              </a:ext>
            </a:extLst>
          </p:cNvPr>
          <p:cNvSpPr/>
          <p:nvPr/>
        </p:nvSpPr>
        <p:spPr>
          <a:xfrm>
            <a:off x="9561444" y="916584"/>
            <a:ext cx="2355574" cy="503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dirty="0">
                <a:solidFill>
                  <a:schemeClr val="accent6"/>
                </a:solidFill>
              </a:rPr>
              <a:t>samen </a:t>
            </a:r>
            <a:r>
              <a:rPr lang="nl-NL" b="1" dirty="0">
                <a:solidFill>
                  <a:schemeClr val="accent6"/>
                </a:solidFill>
              </a:rPr>
              <a:t>doen → </a:t>
            </a:r>
            <a:r>
              <a:rPr lang="nl-NL" dirty="0">
                <a:solidFill>
                  <a:schemeClr val="accent6"/>
                </a:solidFill>
              </a:rPr>
              <a:t>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…</a:t>
            </a:r>
            <a:endParaRPr lang="nl-NL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00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PQR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geleide</a:t>
            </a:r>
            <a:r>
              <a:rPr lang="en-US" dirty="0"/>
              <a:t> </a:t>
            </a:r>
            <a:r>
              <a:rPr lang="en-US" dirty="0" err="1"/>
              <a:t>gesprekken</a:t>
            </a:r>
            <a:r>
              <a:rPr lang="en-US" dirty="0"/>
              <a:t>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de </a:t>
            </a:r>
            <a:r>
              <a:rPr lang="en-US" dirty="0" err="1"/>
              <a:t>juiste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stellen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742384"/>
            <a:ext cx="7315200" cy="3685168"/>
          </a:xfrm>
        </p:spPr>
        <p:txBody>
          <a:bodyPr/>
          <a:lstStyle/>
          <a:p>
            <a:r>
              <a:rPr lang="en-US" dirty="0"/>
              <a:t>Wees </a:t>
            </a:r>
            <a:r>
              <a:rPr lang="en-US" dirty="0" err="1"/>
              <a:t>voorbereid</a:t>
            </a:r>
            <a:r>
              <a:rPr lang="en-US" dirty="0"/>
              <a:t>– </a:t>
            </a:r>
            <a:r>
              <a:rPr lang="en-US" dirty="0" err="1"/>
              <a:t>stel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topic list </a:t>
            </a:r>
            <a:r>
              <a:rPr lang="en-US" dirty="0" err="1"/>
              <a:t>samen</a:t>
            </a:r>
            <a:endParaRPr lang="en-US" dirty="0"/>
          </a:p>
          <a:p>
            <a:pPr lvl="1"/>
            <a:r>
              <a:rPr lang="en-US" dirty="0"/>
              <a:t>start met max. 3- 4 erg open </a:t>
            </a:r>
            <a:r>
              <a:rPr lang="en-US" dirty="0" err="1"/>
              <a:t>vragen</a:t>
            </a:r>
            <a:endParaRPr lang="en-US" dirty="0"/>
          </a:p>
          <a:p>
            <a:pPr lvl="1"/>
            <a:r>
              <a:rPr lang="en-US" dirty="0" err="1"/>
              <a:t>Maak</a:t>
            </a:r>
            <a:r>
              <a:rPr lang="en-US" dirty="0"/>
              <a:t> </a:t>
            </a:r>
            <a:r>
              <a:rPr lang="en-US" dirty="0" err="1"/>
              <a:t>aantekeningen</a:t>
            </a:r>
            <a:endParaRPr lang="en-US" dirty="0"/>
          </a:p>
          <a:p>
            <a:pPr lvl="1"/>
            <a:r>
              <a:rPr lang="en-US" dirty="0" err="1"/>
              <a:t>Stel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verdiepende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mate het </a:t>
            </a:r>
            <a:r>
              <a:rPr lang="en-US" dirty="0" err="1"/>
              <a:t>gesprek</a:t>
            </a:r>
            <a:r>
              <a:rPr lang="en-US" dirty="0"/>
              <a:t> </a:t>
            </a:r>
            <a:r>
              <a:rPr lang="en-US" dirty="0" err="1"/>
              <a:t>vordert</a:t>
            </a:r>
            <a:endParaRPr lang="en-US" dirty="0"/>
          </a:p>
          <a:p>
            <a:endParaRPr lang="en-US" dirty="0"/>
          </a:p>
          <a:p>
            <a:r>
              <a:rPr lang="en-US" dirty="0"/>
              <a:t>Ga de </a:t>
            </a:r>
            <a:r>
              <a:rPr lang="en-US" dirty="0" err="1"/>
              <a:t>diepte</a:t>
            </a:r>
            <a:r>
              <a:rPr lang="en-US" dirty="0"/>
              <a:t> in – </a:t>
            </a:r>
            <a:r>
              <a:rPr lang="en-US" dirty="0" err="1"/>
              <a:t>gebruik</a:t>
            </a:r>
            <a:r>
              <a:rPr lang="en-US" dirty="0"/>
              <a:t> de PQR </a:t>
            </a:r>
            <a:r>
              <a:rPr lang="en-US" dirty="0" err="1"/>
              <a:t>formule</a:t>
            </a:r>
            <a:r>
              <a:rPr lang="en-US" dirty="0"/>
              <a:t> (wat, hoe en </a:t>
            </a:r>
            <a:r>
              <a:rPr lang="en-US" dirty="0" err="1"/>
              <a:t>waarom</a:t>
            </a:r>
            <a:r>
              <a:rPr lang="en-US" dirty="0"/>
              <a:t>)</a:t>
            </a:r>
          </a:p>
          <a:p>
            <a:r>
              <a:rPr lang="en-US" dirty="0"/>
              <a:t>PQR: doe P, door </a:t>
            </a:r>
            <a:r>
              <a:rPr lang="en-US" dirty="0" err="1"/>
              <a:t>middel</a:t>
            </a:r>
            <a:r>
              <a:rPr lang="en-US" dirty="0"/>
              <a:t> van Q, om R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bereiken</a:t>
            </a:r>
            <a:r>
              <a:rPr lang="en-US" dirty="0"/>
              <a:t>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C2834-CD15-4733-A1D9-797DE09075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33" t="28944" r="12081" b="28020"/>
          <a:stretch/>
        </p:blipFill>
        <p:spPr>
          <a:xfrm>
            <a:off x="3869268" y="4187229"/>
            <a:ext cx="2212322" cy="1928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27BDEB-B72B-4BA1-B85D-67B6F236ED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53" t="24455" r="6808" b="20879"/>
          <a:stretch/>
        </p:blipFill>
        <p:spPr>
          <a:xfrm>
            <a:off x="6750457" y="4062538"/>
            <a:ext cx="4764800" cy="217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64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832FB-52E0-4E15-81D6-1EF35834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/>
              <a:t>Wereldbeelden,</a:t>
            </a:r>
            <a:br>
              <a:rPr lang="nl-NL" sz="3200" b="1" dirty="0"/>
            </a:br>
            <a:r>
              <a:rPr lang="nl-NL" sz="3200" b="1" dirty="0"/>
              <a:t>aannames en </a:t>
            </a:r>
            <a:br>
              <a:rPr lang="nl-NL" sz="3200" b="1" dirty="0"/>
            </a:br>
            <a:r>
              <a:rPr lang="nl-NL" sz="3200" b="1" dirty="0"/>
              <a:t>overtuigingen ontdekken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Wereldbeeld, wereldbeschouwing of maatschappijbeeld is het algemene idee dat de mensen hebben over de wereld. Het betreft het geheel aan op- en misvattingen omtrent het eigen bestaan van de mens en van de wereld, al dan niet gekaderd binnen religieuze of magische overtuigingen.</a:t>
            </a:r>
          </a:p>
          <a:p>
            <a:pPr marL="0" indent="0">
              <a:buNone/>
            </a:pPr>
            <a:r>
              <a:rPr lang="nl-NL" dirty="0"/>
              <a:t>In de omgangstaal wordt er ook opvattingen over hoe de wereld zou moeten zijn mee bedoeld.</a:t>
            </a:r>
          </a:p>
          <a:p>
            <a:pPr marL="0" indent="0" algn="r">
              <a:buNone/>
            </a:pPr>
            <a:r>
              <a:rPr lang="nl-NL" dirty="0"/>
              <a:t>(bron: </a:t>
            </a:r>
            <a:r>
              <a:rPr lang="nl-NL" dirty="0" err="1"/>
              <a:t>wikipedia</a:t>
            </a:r>
            <a:r>
              <a:rPr lang="nl-NL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152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Kritisch</a:t>
            </a:r>
            <a:r>
              <a:rPr lang="en-US" dirty="0"/>
              <a:t> </a:t>
            </a:r>
            <a:r>
              <a:rPr lang="en-US" dirty="0" err="1"/>
              <a:t>denken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Tweede-orde-observaties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2" y="208846"/>
            <a:ext cx="9405337" cy="664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89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Rake </a:t>
            </a:r>
            <a:r>
              <a:rPr lang="en-US" dirty="0" err="1"/>
              <a:t>vragen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945B1-B49F-417A-B37B-C6BA727ED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83" t="11254" r="15569" b="15083"/>
          <a:stretch/>
        </p:blipFill>
        <p:spPr>
          <a:xfrm>
            <a:off x="3624079" y="272708"/>
            <a:ext cx="7832009" cy="642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3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556E1-7325-4BF9-A475-E7AD6208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Opdracht</a:t>
            </a:r>
            <a:r>
              <a:rPr lang="en-US" dirty="0"/>
              <a:t>	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D9B97-8B1E-404F-A864-842006D99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Kies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casus </a:t>
            </a:r>
            <a:r>
              <a:rPr lang="en-US" dirty="0" err="1"/>
              <a:t>waar</a:t>
            </a:r>
            <a:r>
              <a:rPr lang="en-US" dirty="0"/>
              <a:t> je nu </a:t>
            </a:r>
            <a:r>
              <a:rPr lang="en-US" dirty="0" err="1"/>
              <a:t>mee</a:t>
            </a:r>
            <a:r>
              <a:rPr lang="en-US" dirty="0"/>
              <a:t> </a:t>
            </a:r>
            <a:r>
              <a:rPr lang="en-US" dirty="0" err="1"/>
              <a:t>bezig</a:t>
            </a:r>
            <a:r>
              <a:rPr lang="en-US" dirty="0"/>
              <a:t> bent </a:t>
            </a:r>
            <a:r>
              <a:rPr lang="en-US" dirty="0" err="1"/>
              <a:t>waarin</a:t>
            </a:r>
            <a:r>
              <a:rPr lang="en-US" dirty="0"/>
              <a:t>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betrokkenen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spelen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waarin</a:t>
            </a:r>
            <a:r>
              <a:rPr lang="en-US" dirty="0"/>
              <a:t> de </a:t>
            </a:r>
            <a:r>
              <a:rPr lang="en-US" dirty="0" err="1"/>
              <a:t>meningen</a:t>
            </a:r>
            <a:r>
              <a:rPr lang="en-US" dirty="0"/>
              <a:t>/</a:t>
            </a:r>
            <a:r>
              <a:rPr lang="en-US" dirty="0" err="1"/>
              <a:t>belangen</a:t>
            </a:r>
            <a:r>
              <a:rPr lang="en-US" dirty="0"/>
              <a:t> </a:t>
            </a:r>
            <a:r>
              <a:rPr lang="en-US" dirty="0" err="1"/>
              <a:t>uiteen</a:t>
            </a:r>
            <a:r>
              <a:rPr lang="en-US" dirty="0"/>
              <a:t> </a:t>
            </a:r>
            <a:r>
              <a:rPr lang="en-US" dirty="0" err="1"/>
              <a:t>lopen</a:t>
            </a:r>
            <a:endParaRPr lang="en-US" dirty="0"/>
          </a:p>
          <a:p>
            <a:r>
              <a:rPr lang="en-US" dirty="0" err="1"/>
              <a:t>Werk</a:t>
            </a:r>
            <a:r>
              <a:rPr lang="en-US" dirty="0"/>
              <a:t>, </a:t>
            </a:r>
            <a:r>
              <a:rPr lang="en-US" dirty="0" err="1"/>
              <a:t>mede</a:t>
            </a:r>
            <a:r>
              <a:rPr lang="en-US" dirty="0"/>
              <a:t> met </a:t>
            </a:r>
            <a:r>
              <a:rPr lang="en-US" dirty="0" err="1"/>
              <a:t>behulp</a:t>
            </a:r>
            <a:r>
              <a:rPr lang="en-US" dirty="0"/>
              <a:t> van de PQR </a:t>
            </a:r>
            <a:r>
              <a:rPr lang="en-US" dirty="0" err="1"/>
              <a:t>formule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onderwerpen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de rake </a:t>
            </a:r>
            <a:r>
              <a:rPr lang="en-US" dirty="0" err="1"/>
              <a:t>vragen</a:t>
            </a:r>
            <a:r>
              <a:rPr lang="en-US" dirty="0"/>
              <a:t>,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initieel</a:t>
            </a:r>
            <a:r>
              <a:rPr lang="en-US" dirty="0"/>
              <a:t> </a:t>
            </a:r>
            <a:r>
              <a:rPr lang="en-US" dirty="0" err="1"/>
              <a:t>rijk</a:t>
            </a:r>
            <a:r>
              <a:rPr lang="en-US" dirty="0"/>
              <a:t> </a:t>
            </a:r>
            <a:r>
              <a:rPr lang="en-US" dirty="0" err="1"/>
              <a:t>plaatje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waarin</a:t>
            </a:r>
            <a:r>
              <a:rPr lang="en-US" dirty="0"/>
              <a:t> je </a:t>
            </a:r>
            <a:r>
              <a:rPr lang="en-US" dirty="0" err="1"/>
              <a:t>jouw</a:t>
            </a:r>
            <a:r>
              <a:rPr lang="en-US" dirty="0"/>
              <a:t> </a:t>
            </a:r>
            <a:r>
              <a:rPr lang="en-US" dirty="0" err="1"/>
              <a:t>huidige</a:t>
            </a:r>
            <a:r>
              <a:rPr lang="en-US" dirty="0"/>
              <a:t> </a:t>
            </a:r>
            <a:r>
              <a:rPr lang="en-US" dirty="0" err="1"/>
              <a:t>kijk</a:t>
            </a:r>
            <a:r>
              <a:rPr lang="en-US" dirty="0"/>
              <a:t> op de </a:t>
            </a:r>
            <a:r>
              <a:rPr lang="en-US" dirty="0" err="1"/>
              <a:t>situatie</a:t>
            </a:r>
            <a:r>
              <a:rPr lang="en-US" dirty="0"/>
              <a:t> </a:t>
            </a:r>
            <a:r>
              <a:rPr lang="en-US" dirty="0" err="1"/>
              <a:t>weergeeft</a:t>
            </a:r>
            <a:r>
              <a:rPr lang="en-US" dirty="0"/>
              <a:t>. </a:t>
            </a:r>
          </a:p>
          <a:p>
            <a:r>
              <a:rPr lang="en-US" dirty="0"/>
              <a:t>Upload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rijke</a:t>
            </a:r>
            <a:r>
              <a:rPr lang="en-US" dirty="0"/>
              <a:t> </a:t>
            </a:r>
            <a:r>
              <a:rPr lang="en-US" dirty="0" err="1"/>
              <a:t>plaatje</a:t>
            </a:r>
            <a:r>
              <a:rPr lang="en-US" dirty="0"/>
              <a:t> </a:t>
            </a:r>
            <a:r>
              <a:rPr lang="en-US" dirty="0" err="1"/>
              <a:t>uiterlijk</a:t>
            </a:r>
            <a:r>
              <a:rPr lang="en-US" dirty="0"/>
              <a:t> 3 </a:t>
            </a:r>
            <a:r>
              <a:rPr lang="en-US" dirty="0" err="1"/>
              <a:t>werkdagen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sessie</a:t>
            </a:r>
            <a:r>
              <a:rPr lang="en-US" dirty="0"/>
              <a:t> in je portfolio. </a:t>
            </a:r>
          </a:p>
          <a:p>
            <a:endParaRPr lang="en-US" dirty="0"/>
          </a:p>
          <a:p>
            <a:r>
              <a:rPr lang="en-US" dirty="0"/>
              <a:t>Ga </a:t>
            </a:r>
            <a:r>
              <a:rPr lang="en-US" dirty="0" err="1"/>
              <a:t>minimaal</a:t>
            </a:r>
            <a:r>
              <a:rPr lang="en-US" dirty="0"/>
              <a:t> met 1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betrokkene</a:t>
            </a:r>
            <a:r>
              <a:rPr lang="en-US" dirty="0"/>
              <a:t> (</a:t>
            </a:r>
            <a:r>
              <a:rPr lang="en-US" dirty="0" err="1"/>
              <a:t>buiten</a:t>
            </a:r>
            <a:r>
              <a:rPr lang="en-US" dirty="0"/>
              <a:t> de </a:t>
            </a:r>
            <a:r>
              <a:rPr lang="en-US" dirty="0" err="1"/>
              <a:t>organisatie</a:t>
            </a:r>
            <a:r>
              <a:rPr lang="en-US" dirty="0"/>
              <a:t>)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geleid</a:t>
            </a:r>
            <a:r>
              <a:rPr lang="en-US" dirty="0"/>
              <a:t> </a:t>
            </a:r>
            <a:r>
              <a:rPr lang="en-US" dirty="0" err="1"/>
              <a:t>gesprek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om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plaatje</a:t>
            </a:r>
            <a:r>
              <a:rPr lang="en-US" dirty="0"/>
              <a:t> </a:t>
            </a:r>
            <a:r>
              <a:rPr lang="en-US" dirty="0" err="1"/>
              <a:t>verder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verrijken</a:t>
            </a:r>
            <a:r>
              <a:rPr lang="en-US" dirty="0"/>
              <a:t>. </a:t>
            </a:r>
          </a:p>
          <a:p>
            <a:r>
              <a:rPr lang="en-US" dirty="0" err="1"/>
              <a:t>Bereid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gesprek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met </a:t>
            </a:r>
            <a:r>
              <a:rPr lang="en-US" dirty="0" err="1"/>
              <a:t>behulp</a:t>
            </a:r>
            <a:r>
              <a:rPr lang="en-US" dirty="0"/>
              <a:t> van de rake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PQR </a:t>
            </a:r>
            <a:r>
              <a:rPr lang="en-US" dirty="0" err="1"/>
              <a:t>formule</a:t>
            </a:r>
            <a:endParaRPr lang="en-US" dirty="0"/>
          </a:p>
          <a:p>
            <a:r>
              <a:rPr lang="en-US" dirty="0" err="1"/>
              <a:t>Verwerk</a:t>
            </a:r>
            <a:r>
              <a:rPr lang="en-US" dirty="0"/>
              <a:t> de </a:t>
            </a:r>
            <a:r>
              <a:rPr lang="en-US" dirty="0" err="1"/>
              <a:t>uitkomsten</a:t>
            </a:r>
            <a:r>
              <a:rPr lang="en-US" dirty="0"/>
              <a:t> van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gesprek</a:t>
            </a:r>
            <a:r>
              <a:rPr lang="en-US" dirty="0"/>
              <a:t> in </a:t>
            </a:r>
            <a:r>
              <a:rPr lang="en-US" dirty="0" err="1"/>
              <a:t>een</a:t>
            </a:r>
            <a:r>
              <a:rPr lang="en-US" dirty="0"/>
              <a:t> 2e </a:t>
            </a:r>
            <a:r>
              <a:rPr lang="en-US" dirty="0" err="1"/>
              <a:t>versie</a:t>
            </a:r>
            <a:r>
              <a:rPr lang="en-US" dirty="0"/>
              <a:t> van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rijke</a:t>
            </a:r>
            <a:r>
              <a:rPr lang="en-US" dirty="0"/>
              <a:t> </a:t>
            </a:r>
            <a:r>
              <a:rPr lang="en-US" dirty="0" err="1"/>
              <a:t>plaatje</a:t>
            </a:r>
            <a:r>
              <a:rPr lang="en-US" dirty="0"/>
              <a:t>. </a:t>
            </a:r>
          </a:p>
          <a:p>
            <a:r>
              <a:rPr lang="en-US" dirty="0" err="1"/>
              <a:t>Bereid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/>
              <a:t> presentative voor</a:t>
            </a:r>
            <a:r>
              <a:rPr lang="en-US" dirty="0"/>
              <a:t>  van 10-15 </a:t>
            </a:r>
            <a:r>
              <a:rPr lang="en-US" dirty="0" err="1"/>
              <a:t>minuten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komende</a:t>
            </a:r>
            <a:r>
              <a:rPr lang="en-US" dirty="0"/>
              <a:t> </a:t>
            </a:r>
            <a:r>
              <a:rPr lang="en-US" dirty="0" err="1"/>
              <a:t>toepassingssessie</a:t>
            </a:r>
            <a:r>
              <a:rPr lang="en-US" dirty="0"/>
              <a:t>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7161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6B55-D876-4286-9F89-4468B487C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Presentatie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41FBF-29C4-495C-97E1-5FBA82E3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Vooraf</a:t>
            </a:r>
            <a:r>
              <a:rPr lang="en-US" b="1" dirty="0"/>
              <a:t>: </a:t>
            </a:r>
          </a:p>
          <a:p>
            <a:r>
              <a:rPr lang="en-US" dirty="0"/>
              <a:t>Upload je </a:t>
            </a:r>
            <a:r>
              <a:rPr lang="en-US" dirty="0" err="1"/>
              <a:t>vernieuwde</a:t>
            </a:r>
            <a:r>
              <a:rPr lang="en-US" dirty="0"/>
              <a:t> </a:t>
            </a:r>
            <a:r>
              <a:rPr lang="en-US" dirty="0" err="1"/>
              <a:t>rijke</a:t>
            </a:r>
            <a:r>
              <a:rPr lang="en-US" dirty="0"/>
              <a:t> </a:t>
            </a:r>
            <a:r>
              <a:rPr lang="en-US" dirty="0" err="1"/>
              <a:t>plaatje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presentatie</a:t>
            </a:r>
            <a:r>
              <a:rPr lang="en-US" dirty="0"/>
              <a:t> (</a:t>
            </a:r>
            <a:r>
              <a:rPr lang="en-US" dirty="0" err="1"/>
              <a:t>powerpoint</a:t>
            </a:r>
            <a:r>
              <a:rPr lang="en-US" dirty="0"/>
              <a:t>) in je portfolio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err="1"/>
              <a:t>Inhoud</a:t>
            </a:r>
            <a:r>
              <a:rPr lang="en-US" b="1" dirty="0"/>
              <a:t> </a:t>
            </a:r>
            <a:r>
              <a:rPr lang="en-US" b="1" dirty="0" err="1"/>
              <a:t>presentatie</a:t>
            </a:r>
            <a:r>
              <a:rPr lang="en-US" b="1" dirty="0"/>
              <a:t>: </a:t>
            </a:r>
          </a:p>
          <a:p>
            <a:r>
              <a:rPr lang="en-US" dirty="0"/>
              <a:t>Licht de casus met </a:t>
            </a:r>
            <a:r>
              <a:rPr lang="en-US" dirty="0" err="1"/>
              <a:t>behulp</a:t>
            </a:r>
            <a:r>
              <a:rPr lang="en-US" dirty="0"/>
              <a:t> van het </a:t>
            </a:r>
            <a:r>
              <a:rPr lang="en-US" dirty="0" err="1"/>
              <a:t>rijke</a:t>
            </a:r>
            <a:r>
              <a:rPr lang="en-US" dirty="0"/>
              <a:t> </a:t>
            </a:r>
            <a:r>
              <a:rPr lang="en-US" dirty="0" err="1"/>
              <a:t>plaatje</a:t>
            </a:r>
            <a:r>
              <a:rPr lang="en-US" dirty="0"/>
              <a:t> toe; </a:t>
            </a:r>
          </a:p>
          <a:p>
            <a:r>
              <a:rPr lang="en-US" dirty="0"/>
              <a:t>Licht toe hoe je de PQR </a:t>
            </a:r>
            <a:r>
              <a:rPr lang="en-US" dirty="0" err="1"/>
              <a:t>formule</a:t>
            </a:r>
            <a:r>
              <a:rPr lang="en-US" dirty="0"/>
              <a:t>, de rake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geleide</a:t>
            </a:r>
            <a:r>
              <a:rPr lang="en-US" dirty="0"/>
              <a:t> </a:t>
            </a:r>
            <a:r>
              <a:rPr lang="en-US" dirty="0" err="1"/>
              <a:t>gesprekstechnieken</a:t>
            </a:r>
            <a:r>
              <a:rPr lang="en-US" dirty="0"/>
              <a:t> </a:t>
            </a:r>
            <a:r>
              <a:rPr lang="en-US" dirty="0" err="1"/>
              <a:t>hebt</a:t>
            </a:r>
            <a:r>
              <a:rPr lang="en-US" dirty="0"/>
              <a:t> </a:t>
            </a:r>
            <a:r>
              <a:rPr lang="en-US" dirty="0" err="1"/>
              <a:t>toegepast</a:t>
            </a:r>
            <a:r>
              <a:rPr lang="en-US" dirty="0"/>
              <a:t>; </a:t>
            </a:r>
          </a:p>
          <a:p>
            <a:r>
              <a:rPr lang="en-US" dirty="0" err="1"/>
              <a:t>Reflecteer</a:t>
            </a:r>
            <a:r>
              <a:rPr lang="en-US" dirty="0"/>
              <a:t>: hoe </a:t>
            </a:r>
            <a:r>
              <a:rPr lang="en-US" dirty="0" err="1"/>
              <a:t>heb</a:t>
            </a:r>
            <a:r>
              <a:rPr lang="en-US" dirty="0"/>
              <a:t> je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ervaren</a:t>
            </a:r>
            <a:r>
              <a:rPr lang="en-US" dirty="0"/>
              <a:t>? Is je </a:t>
            </a:r>
            <a:r>
              <a:rPr lang="en-US" dirty="0" err="1"/>
              <a:t>kijk</a:t>
            </a:r>
            <a:r>
              <a:rPr lang="en-US" dirty="0"/>
              <a:t> op de </a:t>
            </a:r>
            <a:r>
              <a:rPr lang="en-US" dirty="0" err="1"/>
              <a:t>situatie</a:t>
            </a:r>
            <a:r>
              <a:rPr lang="en-US" dirty="0"/>
              <a:t> </a:t>
            </a:r>
            <a:r>
              <a:rPr lang="en-US" dirty="0" err="1"/>
              <a:t>gaandeweg</a:t>
            </a:r>
            <a:r>
              <a:rPr lang="en-US" dirty="0"/>
              <a:t> </a:t>
            </a:r>
            <a:r>
              <a:rPr lang="en-US" dirty="0" err="1"/>
              <a:t>veranderd</a:t>
            </a:r>
            <a:r>
              <a:rPr lang="en-US" dirty="0"/>
              <a:t>?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inzichten</a:t>
            </a:r>
            <a:r>
              <a:rPr lang="en-US" dirty="0"/>
              <a:t> </a:t>
            </a:r>
            <a:r>
              <a:rPr lang="en-US" dirty="0" err="1"/>
              <a:t>heb</a:t>
            </a:r>
            <a:r>
              <a:rPr lang="en-US" dirty="0"/>
              <a:t> je </a:t>
            </a:r>
            <a:r>
              <a:rPr lang="en-US" dirty="0" err="1"/>
              <a:t>opgedaan</a:t>
            </a:r>
            <a:r>
              <a:rPr lang="en-US" dirty="0"/>
              <a:t>? Etc.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0356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48E08-391D-4420-95B2-1CD41815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Individuele</a:t>
            </a:r>
            <a:r>
              <a:rPr lang="en-US" dirty="0"/>
              <a:t> </a:t>
            </a:r>
            <a:r>
              <a:rPr lang="en-US" dirty="0" err="1"/>
              <a:t>gesprekken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02FC1-C6AC-4BF3-9FC3-A1B5D215C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individuele</a:t>
            </a:r>
            <a:r>
              <a:rPr lang="en-US" dirty="0"/>
              <a:t> </a:t>
            </a:r>
            <a:r>
              <a:rPr lang="en-US" dirty="0" err="1"/>
              <a:t>gesprekken</a:t>
            </a:r>
            <a:r>
              <a:rPr lang="en-US" dirty="0"/>
              <a:t> </a:t>
            </a:r>
            <a:r>
              <a:rPr lang="en-US" dirty="0" err="1"/>
              <a:t>donderdag</a:t>
            </a:r>
            <a:r>
              <a:rPr lang="en-US" dirty="0"/>
              <a:t> 26 November </a:t>
            </a:r>
            <a:r>
              <a:rPr lang="en-US" dirty="0" err="1"/>
              <a:t>vervallen</a:t>
            </a:r>
            <a:r>
              <a:rPr lang="en-US" dirty="0"/>
              <a:t>. </a:t>
            </a:r>
          </a:p>
          <a:p>
            <a:r>
              <a:rPr lang="en-US" dirty="0"/>
              <a:t>Wie </a:t>
            </a:r>
            <a:r>
              <a:rPr lang="en-US" dirty="0" err="1"/>
              <a:t>behoefte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gesprek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aangeven</a:t>
            </a:r>
            <a:r>
              <a:rPr lang="en-US" dirty="0"/>
              <a:t>, dan </a:t>
            </a:r>
            <a:r>
              <a:rPr lang="en-US" dirty="0" err="1"/>
              <a:t>prikken</a:t>
            </a:r>
            <a:r>
              <a:rPr lang="en-US" dirty="0"/>
              <a:t> we die </a:t>
            </a:r>
            <a:r>
              <a:rPr lang="en-US" dirty="0" err="1"/>
              <a:t>dag</a:t>
            </a:r>
            <a:r>
              <a:rPr lang="en-US" dirty="0"/>
              <a:t> </a:t>
            </a:r>
            <a:r>
              <a:rPr lang="en-US" dirty="0" err="1"/>
              <a:t>alsnog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moment</a:t>
            </a:r>
          </a:p>
          <a:p>
            <a:endParaRPr lang="en-US" dirty="0"/>
          </a:p>
          <a:p>
            <a:r>
              <a:rPr lang="en-US" dirty="0" err="1"/>
              <a:t>Studiepunten</a:t>
            </a:r>
            <a:r>
              <a:rPr lang="en-US" dirty="0"/>
              <a:t>?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graag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gesprek</a:t>
            </a:r>
            <a:r>
              <a:rPr lang="en-US" dirty="0"/>
              <a:t> de 26!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1952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D3C58-803B-4E32-BAC1-5954C197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Vragen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EADE8-48CA-460B-8EBC-324E6F3E5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792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Inhoud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Uitwisseling</a:t>
            </a:r>
            <a:r>
              <a:rPr lang="en-US" dirty="0"/>
              <a:t> van </a:t>
            </a:r>
            <a:r>
              <a:rPr lang="en-US" dirty="0" err="1"/>
              <a:t>ervaringen</a:t>
            </a:r>
            <a:r>
              <a:rPr lang="en-US" dirty="0"/>
              <a:t> tot nu toe</a:t>
            </a:r>
          </a:p>
          <a:p>
            <a:r>
              <a:rPr lang="en-US" dirty="0" err="1"/>
              <a:t>Samenvatting</a:t>
            </a:r>
            <a:r>
              <a:rPr lang="en-US" dirty="0"/>
              <a:t> </a:t>
            </a:r>
            <a:r>
              <a:rPr lang="en-US" dirty="0" err="1"/>
              <a:t>belangrijkste</a:t>
            </a:r>
            <a:r>
              <a:rPr lang="en-US" dirty="0"/>
              <a:t> </a:t>
            </a:r>
            <a:r>
              <a:rPr lang="en-US" dirty="0" err="1"/>
              <a:t>thema’s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tools tot nu toe</a:t>
            </a:r>
          </a:p>
          <a:p>
            <a:r>
              <a:rPr lang="en-US" dirty="0" err="1"/>
              <a:t>Opdracht</a:t>
            </a:r>
            <a:r>
              <a:rPr lang="en-US" dirty="0"/>
              <a:t> </a:t>
            </a:r>
            <a:r>
              <a:rPr lang="en-US" dirty="0" err="1"/>
              <a:t>beschrijving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470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5039B-B1FB-4F00-9C1B-B5367165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Ervaringen</a:t>
            </a:r>
            <a:r>
              <a:rPr lang="en-US" dirty="0"/>
              <a:t> tot nu toe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873B5-8489-4A53-8079-AE4B30BE5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kijken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terug</a:t>
            </a:r>
            <a:r>
              <a:rPr lang="en-US" dirty="0"/>
              <a:t> op de </a:t>
            </a:r>
            <a:r>
              <a:rPr lang="en-US" dirty="0" err="1"/>
              <a:t>afgelopen</a:t>
            </a:r>
            <a:r>
              <a:rPr lang="en-US" dirty="0"/>
              <a:t> workshops?</a:t>
            </a:r>
          </a:p>
          <a:p>
            <a:r>
              <a:rPr lang="en-US" dirty="0"/>
              <a:t>Wat was </a:t>
            </a:r>
            <a:r>
              <a:rPr lang="en-US" dirty="0" err="1"/>
              <a:t>prettig</a:t>
            </a:r>
            <a:r>
              <a:rPr lang="en-US" dirty="0"/>
              <a:t>/</a:t>
            </a:r>
            <a:r>
              <a:rPr lang="en-US" dirty="0" err="1"/>
              <a:t>leerzaam</a:t>
            </a:r>
            <a:r>
              <a:rPr lang="en-US" dirty="0"/>
              <a:t>/</a:t>
            </a:r>
            <a:r>
              <a:rPr lang="en-US" dirty="0" err="1"/>
              <a:t>nuttig</a:t>
            </a:r>
            <a:r>
              <a:rPr lang="en-US" dirty="0"/>
              <a:t>?</a:t>
            </a:r>
          </a:p>
          <a:p>
            <a:r>
              <a:rPr lang="en-US" dirty="0"/>
              <a:t>Wat </a:t>
            </a:r>
            <a:r>
              <a:rPr lang="en-US" dirty="0" err="1"/>
              <a:t>vond</a:t>
            </a:r>
            <a:r>
              <a:rPr lang="en-US" dirty="0"/>
              <a:t> je minder </a:t>
            </a:r>
            <a:r>
              <a:rPr lang="en-US" dirty="0" err="1"/>
              <a:t>prettig</a:t>
            </a:r>
            <a:r>
              <a:rPr lang="en-US" dirty="0"/>
              <a:t>? </a:t>
            </a:r>
          </a:p>
          <a:p>
            <a:r>
              <a:rPr lang="en-US" dirty="0"/>
              <a:t>In </a:t>
            </a:r>
            <a:r>
              <a:rPr lang="en-US" dirty="0" err="1"/>
              <a:t>hoeverre</a:t>
            </a:r>
            <a:r>
              <a:rPr lang="en-US" dirty="0"/>
              <a:t> ben je in </a:t>
            </a:r>
            <a:r>
              <a:rPr lang="en-US" dirty="0" err="1"/>
              <a:t>staat</a:t>
            </a:r>
            <a:r>
              <a:rPr lang="en-US" dirty="0"/>
              <a:t> om de </a:t>
            </a:r>
            <a:r>
              <a:rPr lang="en-US" dirty="0" err="1"/>
              <a:t>opgedane</a:t>
            </a:r>
            <a:r>
              <a:rPr lang="en-US" dirty="0"/>
              <a:t> </a:t>
            </a:r>
            <a:r>
              <a:rPr lang="en-US" dirty="0" err="1"/>
              <a:t>kennis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passen</a:t>
            </a:r>
            <a:r>
              <a:rPr lang="en-US" dirty="0"/>
              <a:t> in de </a:t>
            </a:r>
            <a:r>
              <a:rPr lang="en-US" dirty="0" err="1"/>
              <a:t>praktijk</a:t>
            </a:r>
            <a:r>
              <a:rPr lang="en-US" dirty="0"/>
              <a:t>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9517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6F5E-0914-4C64-91B9-E81A98D71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Terugblik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B9ABE-308E-4C69-912A-1875E7B8F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zijn</a:t>
            </a:r>
            <a:r>
              <a:rPr lang="en-US" dirty="0"/>
              <a:t> de </a:t>
            </a:r>
            <a:r>
              <a:rPr lang="en-US" dirty="0" err="1"/>
              <a:t>belangrijkste</a:t>
            </a:r>
            <a:r>
              <a:rPr lang="en-US" dirty="0"/>
              <a:t> </a:t>
            </a:r>
            <a:r>
              <a:rPr lang="en-US" dirty="0" err="1"/>
              <a:t>thema’s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tools die de </a:t>
            </a:r>
            <a:r>
              <a:rPr lang="en-US" dirty="0" err="1"/>
              <a:t>afgelopen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bod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gekomen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454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Wederzijds</a:t>
            </a:r>
            <a:r>
              <a:rPr lang="en-US" dirty="0"/>
              <a:t> </a:t>
            </a:r>
            <a:r>
              <a:rPr lang="en-US" dirty="0" err="1"/>
              <a:t>begrip</a:t>
            </a:r>
            <a:br>
              <a:rPr lang="en-US" dirty="0"/>
            </a:b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Gedeelde</a:t>
            </a:r>
            <a:r>
              <a:rPr lang="en-US" dirty="0"/>
              <a:t> </a:t>
            </a:r>
            <a:r>
              <a:rPr lang="en-US" dirty="0" err="1"/>
              <a:t>betekenis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5598289" cy="5120640"/>
          </a:xfrm>
        </p:spPr>
        <p:txBody>
          <a:bodyPr/>
          <a:lstStyle/>
          <a:p>
            <a:r>
              <a:rPr lang="nl-NL" dirty="0"/>
              <a:t>Wederzijds begrip (</a:t>
            </a:r>
            <a:r>
              <a:rPr lang="nl-NL" dirty="0" err="1"/>
              <a:t>mutual</a:t>
            </a:r>
            <a:r>
              <a:rPr lang="nl-NL" dirty="0"/>
              <a:t> </a:t>
            </a:r>
            <a:r>
              <a:rPr lang="nl-NL" dirty="0" err="1"/>
              <a:t>understanding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Herkennen en erkennen van elkaars wereldbeelden</a:t>
            </a:r>
          </a:p>
          <a:p>
            <a:pPr lvl="1"/>
            <a:r>
              <a:rPr lang="nl-NL" dirty="0"/>
              <a:t>Oordeel uitstellen</a:t>
            </a:r>
          </a:p>
          <a:p>
            <a:pPr lvl="1"/>
            <a:r>
              <a:rPr lang="nl-NL" dirty="0"/>
              <a:t>Met als doel het creëren van bewegingsruimte</a:t>
            </a:r>
          </a:p>
          <a:p>
            <a:endParaRPr lang="nl-NL" dirty="0"/>
          </a:p>
          <a:p>
            <a:r>
              <a:rPr lang="nl-NL" dirty="0"/>
              <a:t>Gedeelde betekenis (shared </a:t>
            </a:r>
            <a:r>
              <a:rPr lang="nl-NL" dirty="0" err="1"/>
              <a:t>meaning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Sturen op culturele identiteit: wie zijn we, wat doen we?</a:t>
            </a:r>
          </a:p>
          <a:p>
            <a:pPr lvl="1"/>
            <a:r>
              <a:rPr lang="nl-NL" dirty="0"/>
              <a:t>Verificatie (dingen goed doen)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→ validatie (gezamenlijk de goede dingen doen). Uiteindelijk doen we de goede dingen goed.</a:t>
            </a:r>
            <a:endParaRPr lang="nl-NL" dirty="0"/>
          </a:p>
          <a:p>
            <a:pPr lvl="1"/>
            <a:r>
              <a:rPr lang="nl-NL" dirty="0"/>
              <a:t>Met als doel veranderingen te bewerkstelligen</a:t>
            </a:r>
          </a:p>
          <a:p>
            <a:pPr lvl="2"/>
            <a:r>
              <a:rPr lang="nl-NL" dirty="0"/>
              <a:t>Beargumenteerd wenselijk en cultureel haalbaar</a:t>
            </a:r>
          </a:p>
          <a:p>
            <a:pPr lvl="2"/>
            <a:r>
              <a:rPr lang="nl-NL" dirty="0"/>
              <a:t>Blijvende impact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C7CAC-8717-4333-9353-A5207499C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8" y="1123837"/>
            <a:ext cx="2357224" cy="1731905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AD7F7C25-CB13-43D0-9289-979E4350E7F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1" y="3424428"/>
            <a:ext cx="1885071" cy="220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0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Soft Systems </a:t>
            </a:r>
            <a:r>
              <a:rPr lang="nl-NL" dirty="0" err="1"/>
              <a:t>Methodology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4444738" cy="5120640"/>
          </a:xfrm>
        </p:spPr>
        <p:txBody>
          <a:bodyPr>
            <a:normAutofit/>
          </a:bodyPr>
          <a:lstStyle/>
          <a:p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stappen</a:t>
            </a:r>
            <a:r>
              <a:rPr lang="en-US" dirty="0"/>
              <a:t> om </a:t>
            </a:r>
            <a:r>
              <a:rPr lang="en-US" dirty="0" err="1"/>
              <a:t>vooruitgang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brengen</a:t>
            </a:r>
            <a:r>
              <a:rPr lang="en-US" dirty="0"/>
              <a:t> 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problematische</a:t>
            </a:r>
            <a:r>
              <a:rPr lang="en-US" dirty="0"/>
              <a:t> </a:t>
            </a:r>
            <a:r>
              <a:rPr lang="en-US" dirty="0" err="1"/>
              <a:t>situatie</a:t>
            </a:r>
            <a:r>
              <a:rPr lang="en-US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Finding out (de </a:t>
            </a:r>
            <a:r>
              <a:rPr lang="en-US" dirty="0" err="1"/>
              <a:t>belanghebbenden</a:t>
            </a:r>
            <a:r>
              <a:rPr lang="en-US" dirty="0"/>
              <a:t> en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belangen</a:t>
            </a:r>
            <a:r>
              <a:rPr lang="en-US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Model building (</a:t>
            </a:r>
            <a:r>
              <a:rPr lang="en-US" b="1" dirty="0" err="1"/>
              <a:t>expliciteren</a:t>
            </a:r>
            <a:r>
              <a:rPr lang="en-US" b="1" dirty="0"/>
              <a:t> van </a:t>
            </a:r>
            <a:r>
              <a:rPr lang="en-US" b="1" dirty="0" err="1"/>
              <a:t>wereldbeelden</a:t>
            </a:r>
            <a:r>
              <a:rPr lang="en-US" b="1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Discussing</a:t>
            </a:r>
            <a:r>
              <a:rPr lang="nl-NL" dirty="0"/>
              <a:t> and </a:t>
            </a:r>
            <a:r>
              <a:rPr lang="nl-NL" dirty="0" err="1"/>
              <a:t>debating</a:t>
            </a:r>
            <a:r>
              <a:rPr lang="nl-NL" dirty="0"/>
              <a:t> (accommoderen van wereldbeelden)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 err="1"/>
              <a:t>Taking</a:t>
            </a:r>
            <a:r>
              <a:rPr lang="nl-NL" dirty="0"/>
              <a:t> action (verbeteren van de problematische situatie)</a:t>
            </a:r>
          </a:p>
          <a:p>
            <a:r>
              <a:rPr lang="en-US" dirty="0" err="1"/>
              <a:t>Dit</a:t>
            </a:r>
            <a:r>
              <a:rPr lang="en-US" dirty="0"/>
              <a:t> is in </a:t>
            </a:r>
            <a:r>
              <a:rPr lang="en-US" dirty="0" err="1"/>
              <a:t>essentie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groepsleerproces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167" y="1638766"/>
            <a:ext cx="2513113" cy="37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1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832FB-52E0-4E15-81D6-1EF35834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/>
              <a:t>Wereldbeelden,</a:t>
            </a:r>
            <a:br>
              <a:rPr lang="nl-NL" sz="3200" b="1" dirty="0"/>
            </a:br>
            <a:r>
              <a:rPr lang="nl-NL" sz="3200" b="1" dirty="0"/>
              <a:t>aannames en </a:t>
            </a:r>
            <a:br>
              <a:rPr lang="nl-NL" sz="3200" b="1" dirty="0"/>
            </a:br>
            <a:r>
              <a:rPr lang="nl-NL" sz="3200" b="1" dirty="0"/>
              <a:t>overtuigingen ontdekken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C7CAC-8717-4333-9353-A5207499C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71" y="748118"/>
            <a:ext cx="7287246" cy="53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8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sm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787987"/>
            <a:ext cx="6091310" cy="527288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out: </a:t>
            </a:r>
            <a:r>
              <a:rPr lang="en-US" dirty="0" err="1"/>
              <a:t>rijk</a:t>
            </a:r>
            <a:r>
              <a:rPr lang="en-US" dirty="0"/>
              <a:t> </a:t>
            </a:r>
            <a:r>
              <a:rPr lang="en-US" dirty="0" err="1"/>
              <a:t>plaatje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(rich picture)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051" y="1912151"/>
            <a:ext cx="2981697" cy="3024554"/>
          </a:xfrm>
        </p:spPr>
        <p:txBody>
          <a:bodyPr>
            <a:normAutofit/>
          </a:bodyPr>
          <a:lstStyle/>
          <a:p>
            <a:r>
              <a:rPr lang="nl-NL" dirty="0"/>
              <a:t>Geen regels!</a:t>
            </a:r>
          </a:p>
          <a:p>
            <a:endParaRPr lang="nl-NL" dirty="0"/>
          </a:p>
          <a:p>
            <a:r>
              <a:rPr lang="nl-NL" dirty="0"/>
              <a:t>Aspecten:</a:t>
            </a:r>
          </a:p>
          <a:p>
            <a:pPr lvl="1"/>
            <a:r>
              <a:rPr lang="nl-NL" dirty="0"/>
              <a:t>Belanghebbenden</a:t>
            </a:r>
          </a:p>
          <a:p>
            <a:pPr lvl="1"/>
            <a:r>
              <a:rPr lang="nl-NL" dirty="0"/>
              <a:t>Belangen/issues</a:t>
            </a:r>
          </a:p>
          <a:p>
            <a:pPr lvl="1"/>
            <a:r>
              <a:rPr lang="nl-NL" dirty="0"/>
              <a:t>Structuur</a:t>
            </a:r>
          </a:p>
          <a:p>
            <a:pPr lvl="1"/>
            <a:r>
              <a:rPr lang="nl-NL" dirty="0"/>
              <a:t>Proces</a:t>
            </a:r>
          </a:p>
        </p:txBody>
      </p:sp>
    </p:spTree>
    <p:extLst>
      <p:ext uri="{BB962C8B-B14F-4D97-AF65-F5344CB8AC3E}">
        <p14:creationId xmlns:p14="http://schemas.microsoft.com/office/powerpoint/2010/main" val="366512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Systems Methodology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PQR </a:t>
            </a:r>
            <a:r>
              <a:rPr lang="en-US" dirty="0" err="1"/>
              <a:t>formule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PQR </a:t>
            </a:r>
            <a:r>
              <a:rPr lang="en-US" dirty="0" err="1"/>
              <a:t>formule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 = Wat</a:t>
            </a:r>
          </a:p>
          <a:p>
            <a:pPr lvl="1"/>
            <a:r>
              <a:rPr lang="en-US" dirty="0"/>
              <a:t>Q = Hoe</a:t>
            </a:r>
          </a:p>
          <a:p>
            <a:pPr lvl="1"/>
            <a:r>
              <a:rPr lang="en-US" dirty="0"/>
              <a:t>R = </a:t>
            </a:r>
            <a:r>
              <a:rPr lang="en-US" dirty="0" err="1"/>
              <a:t>Waarom</a:t>
            </a:r>
            <a:endParaRPr lang="en-US" dirty="0"/>
          </a:p>
          <a:p>
            <a:endParaRPr lang="en-US" dirty="0"/>
          </a:p>
          <a:p>
            <a:r>
              <a:rPr lang="en-US" dirty="0"/>
              <a:t>Doe </a:t>
            </a:r>
            <a:r>
              <a:rPr lang="en-US" b="1" dirty="0"/>
              <a:t>P</a:t>
            </a:r>
            <a:r>
              <a:rPr lang="en-US" dirty="0"/>
              <a:t>, door </a:t>
            </a:r>
            <a:r>
              <a:rPr lang="en-US" dirty="0" err="1"/>
              <a:t>middel</a:t>
            </a:r>
            <a:r>
              <a:rPr lang="en-US" dirty="0"/>
              <a:t> van </a:t>
            </a:r>
            <a:r>
              <a:rPr lang="en-US" b="1" dirty="0"/>
              <a:t>Q</a:t>
            </a:r>
            <a:r>
              <a:rPr lang="en-US" dirty="0"/>
              <a:t>, om </a:t>
            </a:r>
            <a:r>
              <a:rPr lang="en-US" b="1" dirty="0"/>
              <a:t>R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bereiken</a:t>
            </a:r>
            <a:r>
              <a:rPr lang="en-US" dirty="0"/>
              <a:t>. </a:t>
            </a:r>
            <a:endParaRPr lang="en-US" b="1" dirty="0"/>
          </a:p>
          <a:p>
            <a:pPr marL="502920" lvl="1" indent="0">
              <a:buNone/>
            </a:pPr>
            <a:r>
              <a:rPr lang="en-US" dirty="0"/>
              <a:t>(Do </a:t>
            </a:r>
            <a:r>
              <a:rPr lang="en-US" b="1" dirty="0"/>
              <a:t>P</a:t>
            </a:r>
            <a:r>
              <a:rPr lang="en-US" dirty="0"/>
              <a:t> by </a:t>
            </a:r>
            <a:r>
              <a:rPr lang="en-US" b="1" dirty="0"/>
              <a:t>Q</a:t>
            </a:r>
            <a:r>
              <a:rPr lang="en-US" dirty="0"/>
              <a:t> in order to achieve </a:t>
            </a:r>
            <a:r>
              <a:rPr lang="en-US" b="1" dirty="0"/>
              <a:t>R)</a:t>
            </a:r>
          </a:p>
          <a:p>
            <a:endParaRPr lang="en-US" dirty="0"/>
          </a:p>
          <a:p>
            <a:r>
              <a:rPr lang="en-US" dirty="0" err="1"/>
              <a:t>Voorbeeld</a:t>
            </a:r>
            <a:r>
              <a:rPr lang="en-US" dirty="0"/>
              <a:t>: </a:t>
            </a:r>
            <a:r>
              <a:rPr lang="en-US" dirty="0" err="1"/>
              <a:t>verf</a:t>
            </a:r>
            <a:r>
              <a:rPr lang="en-US" dirty="0"/>
              <a:t> het huis, met de hand, in de </a:t>
            </a:r>
            <a:r>
              <a:rPr lang="en-US" dirty="0" err="1"/>
              <a:t>voorgeschreven</a:t>
            </a:r>
            <a:r>
              <a:rPr lang="en-US" dirty="0"/>
              <a:t> </a:t>
            </a:r>
            <a:r>
              <a:rPr lang="en-US" dirty="0" err="1"/>
              <a:t>kleuren</a:t>
            </a:r>
            <a:r>
              <a:rPr lang="en-US" dirty="0"/>
              <a:t> om het </a:t>
            </a:r>
            <a:r>
              <a:rPr lang="en-US" dirty="0" err="1"/>
              <a:t>uiterlijk</a:t>
            </a:r>
            <a:r>
              <a:rPr lang="en-US" dirty="0"/>
              <a:t> van het huis in de </a:t>
            </a:r>
            <a:r>
              <a:rPr lang="en-US" dirty="0" err="1"/>
              <a:t>buurt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verbeteren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8977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11943</TotalTime>
  <Words>811</Words>
  <Application>Microsoft Office PowerPoint</Application>
  <PresentationFormat>Widescreen</PresentationFormat>
  <Paragraphs>93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Corbel</vt:lpstr>
      <vt:lpstr>Wingdings 2</vt:lpstr>
      <vt:lpstr>Frame</vt:lpstr>
      <vt:lpstr>Workshop 4 Minor Fit voor de Toekomst  Aan de slag in de praktijk</vt:lpstr>
      <vt:lpstr>Inhoud</vt:lpstr>
      <vt:lpstr>Ervaringen tot nu toe</vt:lpstr>
      <vt:lpstr>Terugblik</vt:lpstr>
      <vt:lpstr>Wederzijds begrip  &amp;  Gedeelde betekenis</vt:lpstr>
      <vt:lpstr>Soft Systems Methodology</vt:lpstr>
      <vt:lpstr>Wereldbeelden, aannames en  overtuigingen ontdekken</vt:lpstr>
      <vt:lpstr>Finding out: rijk plaatje  (rich picture)</vt:lpstr>
      <vt:lpstr>Soft Systems Methodology  PQR formule</vt:lpstr>
      <vt:lpstr>PQR en geleide gesprekken:   de juiste vragen stellen</vt:lpstr>
      <vt:lpstr>Wereldbeelden, aannames en  overtuigingen ontdekken</vt:lpstr>
      <vt:lpstr>Kritisch denken  Tweede-orde-observaties</vt:lpstr>
      <vt:lpstr>Rake vragen</vt:lpstr>
      <vt:lpstr>Opdracht </vt:lpstr>
      <vt:lpstr>Presentatie </vt:lpstr>
      <vt:lpstr>Individuele gesprekken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Gabriëlle Rossing</dc:creator>
  <cp:lastModifiedBy>Daniëlle Mostert-Al</cp:lastModifiedBy>
  <cp:revision>226</cp:revision>
  <dcterms:created xsi:type="dcterms:W3CDTF">2019-03-14T12:37:05Z</dcterms:created>
  <dcterms:modified xsi:type="dcterms:W3CDTF">2020-11-18T07:55:26Z</dcterms:modified>
</cp:coreProperties>
</file>